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6.xml" ContentType="application/vnd.openxmlformats-officedocument.presentationml.comment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2" r:id="rId6"/>
    <p:sldId id="287" r:id="rId7"/>
    <p:sldId id="286" r:id="rId8"/>
    <p:sldId id="267" r:id="rId9"/>
    <p:sldId id="272" r:id="rId10"/>
    <p:sldId id="285" r:id="rId11"/>
    <p:sldId id="276" r:id="rId12"/>
    <p:sldId id="277" r:id="rId13"/>
    <p:sldId id="274" r:id="rId14"/>
    <p:sldId id="270" r:id="rId15"/>
    <p:sldId id="279" r:id="rId16"/>
    <p:sldId id="280" r:id="rId17"/>
    <p:sldId id="268" r:id="rId18"/>
    <p:sldId id="278" r:id="rId19"/>
    <p:sldId id="281" r:id="rId20"/>
    <p:sldId id="271"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Acosta" initials="SA" lastIdx="11" clrIdx="0">
    <p:extLst>
      <p:ext uri="{19B8F6BF-5375-455C-9EA6-DF929625EA0E}">
        <p15:presenceInfo xmlns:p15="http://schemas.microsoft.com/office/powerpoint/2012/main" userId="07cec1d5cb69cc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7FE5CC"/>
    <a:srgbClr val="4CB7B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FC49B-A6DB-44C7-BD37-76F0F8F8D024}" v="36" dt="2019-04-30T03:43:48.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83" d="100"/>
          <a:sy n="83" d="100"/>
        </p:scale>
        <p:origin x="100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Acosta" userId="07cec1d5cb69ccf1" providerId="LiveId" clId="{017FC49B-A6DB-44C7-BD37-76F0F8F8D024}"/>
    <pc:docChg chg="undo custSel modSld sldOrd">
      <pc:chgData name="Sara Acosta" userId="07cec1d5cb69ccf1" providerId="LiveId" clId="{017FC49B-A6DB-44C7-BD37-76F0F8F8D024}" dt="2019-04-30T03:43:48.199" v="467" actId="207"/>
      <pc:docMkLst>
        <pc:docMk/>
      </pc:docMkLst>
      <pc:sldChg chg="modSp">
        <pc:chgData name="Sara Acosta" userId="07cec1d5cb69ccf1" providerId="LiveId" clId="{017FC49B-A6DB-44C7-BD37-76F0F8F8D024}" dt="2019-04-30T03:43:06.041" v="461" actId="207"/>
        <pc:sldMkLst>
          <pc:docMk/>
          <pc:sldMk cId="4140101162" sldId="268"/>
        </pc:sldMkLst>
        <pc:spChg chg="mod">
          <ac:chgData name="Sara Acosta" userId="07cec1d5cb69ccf1" providerId="LiveId" clId="{017FC49B-A6DB-44C7-BD37-76F0F8F8D024}" dt="2019-04-30T03:42:32.706" v="453" actId="207"/>
          <ac:spMkLst>
            <pc:docMk/>
            <pc:sldMk cId="4140101162" sldId="268"/>
            <ac:spMk id="2" creationId="{026A3A17-C5A9-4F52-9C7A-0CCCF4555475}"/>
          </ac:spMkLst>
        </pc:spChg>
        <pc:spChg chg="mod">
          <ac:chgData name="Sara Acosta" userId="07cec1d5cb69ccf1" providerId="LiveId" clId="{017FC49B-A6DB-44C7-BD37-76F0F8F8D024}" dt="2019-04-30T03:42:35.009" v="454" actId="208"/>
          <ac:spMkLst>
            <pc:docMk/>
            <pc:sldMk cId="4140101162" sldId="268"/>
            <ac:spMk id="20" creationId="{56BC8919-0E83-4FB7-8586-14BA8F1AFBE1}"/>
          </ac:spMkLst>
        </pc:spChg>
        <pc:spChg chg="mod">
          <ac:chgData name="Sara Acosta" userId="07cec1d5cb69ccf1" providerId="LiveId" clId="{017FC49B-A6DB-44C7-BD37-76F0F8F8D024}" dt="2019-04-30T03:43:06.041" v="461" actId="207"/>
          <ac:spMkLst>
            <pc:docMk/>
            <pc:sldMk cId="4140101162" sldId="268"/>
            <ac:spMk id="21" creationId="{1D475F89-0F3C-442D-A10C-780A0FEB6439}"/>
          </ac:spMkLst>
        </pc:spChg>
        <pc:spChg chg="mod">
          <ac:chgData name="Sara Acosta" userId="07cec1d5cb69ccf1" providerId="LiveId" clId="{017FC49B-A6DB-44C7-BD37-76F0F8F8D024}" dt="2019-04-30T03:43:06.041" v="461" actId="207"/>
          <ac:spMkLst>
            <pc:docMk/>
            <pc:sldMk cId="4140101162" sldId="268"/>
            <ac:spMk id="22" creationId="{6076D99C-4B34-42C5-AA8E-45749B39F440}"/>
          </ac:spMkLst>
        </pc:spChg>
        <pc:grpChg chg="mod">
          <ac:chgData name="Sara Acosta" userId="07cec1d5cb69ccf1" providerId="LiveId" clId="{017FC49B-A6DB-44C7-BD37-76F0F8F8D024}" dt="2019-04-30T03:42:35.824" v="455" actId="207"/>
          <ac:grpSpMkLst>
            <pc:docMk/>
            <pc:sldMk cId="4140101162" sldId="268"/>
            <ac:grpSpMk id="19" creationId="{6C869E41-E6C3-4E53-B3C3-497F37B79756}"/>
          </ac:grpSpMkLst>
        </pc:grpChg>
      </pc:sldChg>
      <pc:sldChg chg="modSp ord">
        <pc:chgData name="Sara Acosta" userId="07cec1d5cb69ccf1" providerId="LiveId" clId="{017FC49B-A6DB-44C7-BD37-76F0F8F8D024}" dt="2019-04-30T03:39:01.341" v="439" actId="208"/>
        <pc:sldMkLst>
          <pc:docMk/>
          <pc:sldMk cId="3029300957" sldId="270"/>
        </pc:sldMkLst>
        <pc:spChg chg="mod">
          <ac:chgData name="Sara Acosta" userId="07cec1d5cb69ccf1" providerId="LiveId" clId="{017FC49B-A6DB-44C7-BD37-76F0F8F8D024}" dt="2019-04-30T03:39:01.341" v="439" actId="208"/>
          <ac:spMkLst>
            <pc:docMk/>
            <pc:sldMk cId="3029300957" sldId="270"/>
            <ac:spMk id="2" creationId="{026A3A17-C5A9-4F52-9C7A-0CCCF4555475}"/>
          </ac:spMkLst>
        </pc:spChg>
        <pc:spChg chg="mod">
          <ac:chgData name="Sara Acosta" userId="07cec1d5cb69ccf1" providerId="LiveId" clId="{017FC49B-A6DB-44C7-BD37-76F0F8F8D024}" dt="2019-04-30T03:38:33.173" v="435" actId="207"/>
          <ac:spMkLst>
            <pc:docMk/>
            <pc:sldMk cId="3029300957" sldId="270"/>
            <ac:spMk id="17" creationId="{B4A357AF-B6FF-42CA-824D-EDA48FEE7C57}"/>
          </ac:spMkLst>
        </pc:spChg>
        <pc:spChg chg="mod">
          <ac:chgData name="Sara Acosta" userId="07cec1d5cb69ccf1" providerId="LiveId" clId="{017FC49B-A6DB-44C7-BD37-76F0F8F8D024}" dt="2019-04-30T03:38:45.512" v="437" actId="207"/>
          <ac:spMkLst>
            <pc:docMk/>
            <pc:sldMk cId="3029300957" sldId="270"/>
            <ac:spMk id="18" creationId="{FBD00796-FB33-4CF4-A55C-FAA54E861E7D}"/>
          </ac:spMkLst>
        </pc:spChg>
        <pc:spChg chg="mod">
          <ac:chgData name="Sara Acosta" userId="07cec1d5cb69ccf1" providerId="LiveId" clId="{017FC49B-A6DB-44C7-BD37-76F0F8F8D024}" dt="2019-04-30T03:38:45.512" v="437" actId="207"/>
          <ac:spMkLst>
            <pc:docMk/>
            <pc:sldMk cId="3029300957" sldId="270"/>
            <ac:spMk id="19" creationId="{078FD0A1-33FA-4376-AD83-12AAFE9AF49E}"/>
          </ac:spMkLst>
        </pc:spChg>
      </pc:sldChg>
      <pc:sldChg chg="addSp delSp modSp">
        <pc:chgData name="Sara Acosta" userId="07cec1d5cb69ccf1" providerId="LiveId" clId="{017FC49B-A6DB-44C7-BD37-76F0F8F8D024}" dt="2019-04-30T02:50:42.217" v="393" actId="20577"/>
        <pc:sldMkLst>
          <pc:docMk/>
          <pc:sldMk cId="2868568359" sldId="271"/>
        </pc:sldMkLst>
        <pc:spChg chg="del">
          <ac:chgData name="Sara Acosta" userId="07cec1d5cb69ccf1" providerId="LiveId" clId="{017FC49B-A6DB-44C7-BD37-76F0F8F8D024}" dt="2019-04-30T02:36:18.232" v="67" actId="478"/>
          <ac:spMkLst>
            <pc:docMk/>
            <pc:sldMk cId="2868568359" sldId="271"/>
            <ac:spMk id="6" creationId="{ECDE0116-CFC6-483E-89FD-22878A6151D1}"/>
          </ac:spMkLst>
        </pc:spChg>
        <pc:spChg chg="mod">
          <ac:chgData name="Sara Acosta" userId="07cec1d5cb69ccf1" providerId="LiveId" clId="{017FC49B-A6DB-44C7-BD37-76F0F8F8D024}" dt="2019-04-30T02:37:25.925" v="78" actId="20577"/>
          <ac:spMkLst>
            <pc:docMk/>
            <pc:sldMk cId="2868568359" sldId="271"/>
            <ac:spMk id="7" creationId="{129FE0AF-7903-495A-84D0-8EED0C72740E}"/>
          </ac:spMkLst>
        </pc:spChg>
        <pc:spChg chg="add mod">
          <ac:chgData name="Sara Acosta" userId="07cec1d5cb69ccf1" providerId="LiveId" clId="{017FC49B-A6DB-44C7-BD37-76F0F8F8D024}" dt="2019-04-30T02:50:42.217" v="393" actId="20577"/>
          <ac:spMkLst>
            <pc:docMk/>
            <pc:sldMk cId="2868568359" sldId="271"/>
            <ac:spMk id="15" creationId="{EE43A67B-034F-4DA6-BDC8-254D329ABAEB}"/>
          </ac:spMkLst>
        </pc:spChg>
        <pc:grpChg chg="add del mod">
          <ac:chgData name="Sara Acosta" userId="07cec1d5cb69ccf1" providerId="LiveId" clId="{017FC49B-A6DB-44C7-BD37-76F0F8F8D024}" dt="2019-04-30T02:38:08.125" v="87"/>
          <ac:grpSpMkLst>
            <pc:docMk/>
            <pc:sldMk cId="2868568359" sldId="271"/>
            <ac:grpSpMk id="9" creationId="{3EFB85A7-D367-4C10-A056-799504C19519}"/>
          </ac:grpSpMkLst>
        </pc:grpChg>
        <pc:picChg chg="del">
          <ac:chgData name="Sara Acosta" userId="07cec1d5cb69ccf1" providerId="LiveId" clId="{017FC49B-A6DB-44C7-BD37-76F0F8F8D024}" dt="2019-04-30T02:36:18.232" v="67" actId="478"/>
          <ac:picMkLst>
            <pc:docMk/>
            <pc:sldMk cId="2868568359" sldId="271"/>
            <ac:picMk id="3" creationId="{80D29F9E-89A7-48F2-B0B4-FAF39667ED48}"/>
          </ac:picMkLst>
        </pc:picChg>
        <pc:picChg chg="mod">
          <ac:chgData name="Sara Acosta" userId="07cec1d5cb69ccf1" providerId="LiveId" clId="{017FC49B-A6DB-44C7-BD37-76F0F8F8D024}" dt="2019-04-30T02:36:26.782" v="68" actId="1076"/>
          <ac:picMkLst>
            <pc:docMk/>
            <pc:sldMk cId="2868568359" sldId="271"/>
            <ac:picMk id="4" creationId="{E70B7127-CA52-46FB-AEEC-0C4792F31C8C}"/>
          </ac:picMkLst>
        </pc:picChg>
        <pc:picChg chg="add mod">
          <ac:chgData name="Sara Acosta" userId="07cec1d5cb69ccf1" providerId="LiveId" clId="{017FC49B-A6DB-44C7-BD37-76F0F8F8D024}" dt="2019-04-30T02:38:18.208" v="90" actId="1076"/>
          <ac:picMkLst>
            <pc:docMk/>
            <pc:sldMk cId="2868568359" sldId="271"/>
            <ac:picMk id="14" creationId="{C6B2753B-25C9-4F5E-9CA8-1BC973F701F7}"/>
          </ac:picMkLst>
        </pc:picChg>
      </pc:sldChg>
      <pc:sldChg chg="modSp ord">
        <pc:chgData name="Sara Acosta" userId="07cec1d5cb69ccf1" providerId="LiveId" clId="{017FC49B-A6DB-44C7-BD37-76F0F8F8D024}" dt="2019-04-30T02:33:32.938" v="55" actId="14100"/>
        <pc:sldMkLst>
          <pc:docMk/>
          <pc:sldMk cId="740367552" sldId="274"/>
        </pc:sldMkLst>
        <pc:spChg chg="mod ord">
          <ac:chgData name="Sara Acosta" userId="07cec1d5cb69ccf1" providerId="LiveId" clId="{017FC49B-A6DB-44C7-BD37-76F0F8F8D024}" dt="2019-04-30T02:31:30.409" v="51" actId="167"/>
          <ac:spMkLst>
            <pc:docMk/>
            <pc:sldMk cId="740367552" sldId="274"/>
            <ac:spMk id="5" creationId="{FFFD1AAA-E216-45F3-96BA-7DEEB0D614AF}"/>
          </ac:spMkLst>
        </pc:spChg>
        <pc:spChg chg="mod">
          <ac:chgData name="Sara Acosta" userId="07cec1d5cb69ccf1" providerId="LiveId" clId="{017FC49B-A6DB-44C7-BD37-76F0F8F8D024}" dt="2019-04-30T02:32:05.813" v="53" actId="1076"/>
          <ac:spMkLst>
            <pc:docMk/>
            <pc:sldMk cId="740367552" sldId="274"/>
            <ac:spMk id="6" creationId="{1CD649AC-B004-4246-BF0D-4758732DDD49}"/>
          </ac:spMkLst>
        </pc:spChg>
        <pc:spChg chg="mod ord">
          <ac:chgData name="Sara Acosta" userId="07cec1d5cb69ccf1" providerId="LiveId" clId="{017FC49B-A6DB-44C7-BD37-76F0F8F8D024}" dt="2019-04-30T02:31:41.856" v="52" actId="1076"/>
          <ac:spMkLst>
            <pc:docMk/>
            <pc:sldMk cId="740367552" sldId="274"/>
            <ac:spMk id="7" creationId="{8DCF2E8C-DAD9-4104-ACC4-9D5F0EC45758}"/>
          </ac:spMkLst>
        </pc:spChg>
        <pc:grpChg chg="ord">
          <ac:chgData name="Sara Acosta" userId="07cec1d5cb69ccf1" providerId="LiveId" clId="{017FC49B-A6DB-44C7-BD37-76F0F8F8D024}" dt="2019-04-30T02:31:25.636" v="50" actId="167"/>
          <ac:grpSpMkLst>
            <pc:docMk/>
            <pc:sldMk cId="740367552" sldId="274"/>
            <ac:grpSpMk id="8" creationId="{25107D53-DFB4-451B-A05C-DF2CC2039A0A}"/>
          </ac:grpSpMkLst>
        </pc:grpChg>
        <pc:picChg chg="mod">
          <ac:chgData name="Sara Acosta" userId="07cec1d5cb69ccf1" providerId="LiveId" clId="{017FC49B-A6DB-44C7-BD37-76F0F8F8D024}" dt="2019-04-30T02:33:32.938" v="55" actId="14100"/>
          <ac:picMkLst>
            <pc:docMk/>
            <pc:sldMk cId="740367552" sldId="274"/>
            <ac:picMk id="45" creationId="{3269D41D-7268-44BA-B44C-FAF02592DE77}"/>
          </ac:picMkLst>
        </pc:picChg>
      </pc:sldChg>
      <pc:sldChg chg="addSp delSp modSp">
        <pc:chgData name="Sara Acosta" userId="07cec1d5cb69ccf1" providerId="LiveId" clId="{017FC49B-A6DB-44C7-BD37-76F0F8F8D024}" dt="2019-04-30T02:30:42.774" v="46" actId="1076"/>
        <pc:sldMkLst>
          <pc:docMk/>
          <pc:sldMk cId="2094471788" sldId="276"/>
        </pc:sldMkLst>
        <pc:spChg chg="del">
          <ac:chgData name="Sara Acosta" userId="07cec1d5cb69ccf1" providerId="LiveId" clId="{017FC49B-A6DB-44C7-BD37-76F0F8F8D024}" dt="2019-04-30T02:29:04.314" v="11"/>
          <ac:spMkLst>
            <pc:docMk/>
            <pc:sldMk cId="2094471788" sldId="276"/>
            <ac:spMk id="5" creationId="{FFFD1AAA-E216-45F3-96BA-7DEEB0D614AF}"/>
          </ac:spMkLst>
        </pc:spChg>
        <pc:spChg chg="add mod">
          <ac:chgData name="Sara Acosta" userId="07cec1d5cb69ccf1" providerId="LiveId" clId="{017FC49B-A6DB-44C7-BD37-76F0F8F8D024}" dt="2019-04-30T02:29:28.112" v="15" actId="164"/>
          <ac:spMkLst>
            <pc:docMk/>
            <pc:sldMk cId="2094471788" sldId="276"/>
            <ac:spMk id="13" creationId="{464CFF3B-A09B-449C-8918-956799302EF6}"/>
          </ac:spMkLst>
        </pc:spChg>
        <pc:grpChg chg="mod">
          <ac:chgData name="Sara Acosta" userId="07cec1d5cb69ccf1" providerId="LiveId" clId="{017FC49B-A6DB-44C7-BD37-76F0F8F8D024}" dt="2019-04-30T02:29:28.112" v="15" actId="164"/>
          <ac:grpSpMkLst>
            <pc:docMk/>
            <pc:sldMk cId="2094471788" sldId="276"/>
            <ac:grpSpMk id="8" creationId="{25107D53-DFB4-451B-A05C-DF2CC2039A0A}"/>
          </ac:grpSpMkLst>
        </pc:grpChg>
        <pc:grpChg chg="add mod">
          <ac:chgData name="Sara Acosta" userId="07cec1d5cb69ccf1" providerId="LiveId" clId="{017FC49B-A6DB-44C7-BD37-76F0F8F8D024}" dt="2019-04-30T02:30:42.774" v="46" actId="1076"/>
          <ac:grpSpMkLst>
            <pc:docMk/>
            <pc:sldMk cId="2094471788" sldId="276"/>
            <ac:grpSpMk id="12" creationId="{CD39E5A3-92C9-4B2C-A240-D2EFE194A2E7}"/>
          </ac:grpSpMkLst>
        </pc:grpChg>
      </pc:sldChg>
      <pc:sldChg chg="addSp modSp">
        <pc:chgData name="Sara Acosta" userId="07cec1d5cb69ccf1" providerId="LiveId" clId="{017FC49B-A6DB-44C7-BD37-76F0F8F8D024}" dt="2019-04-30T02:37:48.407" v="79" actId="164"/>
        <pc:sldMkLst>
          <pc:docMk/>
          <pc:sldMk cId="3920533394" sldId="277"/>
        </pc:sldMkLst>
        <pc:spChg chg="mod">
          <ac:chgData name="Sara Acosta" userId="07cec1d5cb69ccf1" providerId="LiveId" clId="{017FC49B-A6DB-44C7-BD37-76F0F8F8D024}" dt="2019-04-30T02:37:48.407" v="79" actId="164"/>
          <ac:spMkLst>
            <pc:docMk/>
            <pc:sldMk cId="3920533394" sldId="277"/>
            <ac:spMk id="4" creationId="{D535E0AD-26D8-4BB8-A26D-DA5D4816270B}"/>
          </ac:spMkLst>
        </pc:spChg>
        <pc:spChg chg="mod">
          <ac:chgData name="Sara Acosta" userId="07cec1d5cb69ccf1" providerId="LiveId" clId="{017FC49B-A6DB-44C7-BD37-76F0F8F8D024}" dt="2019-04-30T02:30:17.935" v="31" actId="20577"/>
          <ac:spMkLst>
            <pc:docMk/>
            <pc:sldMk cId="3920533394" sldId="277"/>
            <ac:spMk id="5" creationId="{FFFD1AAA-E216-45F3-96BA-7DEEB0D614AF}"/>
          </ac:spMkLst>
        </pc:spChg>
        <pc:spChg chg="mod">
          <ac:chgData name="Sara Acosta" userId="07cec1d5cb69ccf1" providerId="LiveId" clId="{017FC49B-A6DB-44C7-BD37-76F0F8F8D024}" dt="2019-04-30T02:30:24.715" v="44" actId="20577"/>
          <ac:spMkLst>
            <pc:docMk/>
            <pc:sldMk cId="3920533394" sldId="277"/>
            <ac:spMk id="6" creationId="{1CD649AC-B004-4246-BF0D-4758732DDD49}"/>
          </ac:spMkLst>
        </pc:spChg>
        <pc:spChg chg="mod">
          <ac:chgData name="Sara Acosta" userId="07cec1d5cb69ccf1" providerId="LiveId" clId="{017FC49B-A6DB-44C7-BD37-76F0F8F8D024}" dt="2019-04-30T02:29:51.523" v="18" actId="1076"/>
          <ac:spMkLst>
            <pc:docMk/>
            <pc:sldMk cId="3920533394" sldId="277"/>
            <ac:spMk id="7" creationId="{8DCF2E8C-DAD9-4104-ACC4-9D5F0EC45758}"/>
          </ac:spMkLst>
        </pc:spChg>
        <pc:spChg chg="mod">
          <ac:chgData name="Sara Acosta" userId="07cec1d5cb69ccf1" providerId="LiveId" clId="{017FC49B-A6DB-44C7-BD37-76F0F8F8D024}" dt="2019-04-30T02:37:48.407" v="79" actId="164"/>
          <ac:spMkLst>
            <pc:docMk/>
            <pc:sldMk cId="3920533394" sldId="277"/>
            <ac:spMk id="11" creationId="{BFB592C3-59A6-43F4-96A0-A7994DAE62AC}"/>
          </ac:spMkLst>
        </pc:spChg>
        <pc:grpChg chg="add mod">
          <ac:chgData name="Sara Acosta" userId="07cec1d5cb69ccf1" providerId="LiveId" clId="{017FC49B-A6DB-44C7-BD37-76F0F8F8D024}" dt="2019-04-30T02:37:48.407" v="79" actId="164"/>
          <ac:grpSpMkLst>
            <pc:docMk/>
            <pc:sldMk cId="3920533394" sldId="277"/>
            <ac:grpSpMk id="10" creationId="{13B152E8-F245-4DC1-93FF-3C76E8F68329}"/>
          </ac:grpSpMkLst>
        </pc:grpChg>
        <pc:picChg chg="mod">
          <ac:chgData name="Sara Acosta" userId="07cec1d5cb69ccf1" providerId="LiveId" clId="{017FC49B-A6DB-44C7-BD37-76F0F8F8D024}" dt="2019-04-30T02:37:48.407" v="79" actId="164"/>
          <ac:picMkLst>
            <pc:docMk/>
            <pc:sldMk cId="3920533394" sldId="277"/>
            <ac:picMk id="9" creationId="{430B0A84-8918-4F4E-B628-E12410C9CECF}"/>
          </ac:picMkLst>
        </pc:picChg>
        <pc:picChg chg="mod">
          <ac:chgData name="Sara Acosta" userId="07cec1d5cb69ccf1" providerId="LiveId" clId="{017FC49B-A6DB-44C7-BD37-76F0F8F8D024}" dt="2019-04-30T02:37:48.407" v="79" actId="164"/>
          <ac:picMkLst>
            <pc:docMk/>
            <pc:sldMk cId="3920533394" sldId="277"/>
            <ac:picMk id="3074" creationId="{A8CCBE13-3E4C-4093-8C99-3C3ECB74A50D}"/>
          </ac:picMkLst>
        </pc:picChg>
      </pc:sldChg>
      <pc:sldChg chg="modSp">
        <pc:chgData name="Sara Acosta" userId="07cec1d5cb69ccf1" providerId="LiveId" clId="{017FC49B-A6DB-44C7-BD37-76F0F8F8D024}" dt="2019-04-30T03:43:14.023" v="463" actId="207"/>
        <pc:sldMkLst>
          <pc:docMk/>
          <pc:sldMk cId="3499759013" sldId="278"/>
        </pc:sldMkLst>
        <pc:spChg chg="mod">
          <ac:chgData name="Sara Acosta" userId="07cec1d5cb69ccf1" providerId="LiveId" clId="{017FC49B-A6DB-44C7-BD37-76F0F8F8D024}" dt="2019-04-30T03:42:45.762" v="457" actId="208"/>
          <ac:spMkLst>
            <pc:docMk/>
            <pc:sldMk cId="3499759013" sldId="278"/>
            <ac:spMk id="2" creationId="{026A3A17-C5A9-4F52-9C7A-0CCCF4555475}"/>
          </ac:spMkLst>
        </pc:spChg>
        <pc:spChg chg="mod">
          <ac:chgData name="Sara Acosta" userId="07cec1d5cb69ccf1" providerId="LiveId" clId="{017FC49B-A6DB-44C7-BD37-76F0F8F8D024}" dt="2019-04-30T03:43:14.023" v="463" actId="207"/>
          <ac:spMkLst>
            <pc:docMk/>
            <pc:sldMk cId="3499759013" sldId="278"/>
            <ac:spMk id="10" creationId="{B97379F3-44E7-4F7E-BB32-12AA51394F73}"/>
          </ac:spMkLst>
        </pc:spChg>
        <pc:spChg chg="mod">
          <ac:chgData name="Sara Acosta" userId="07cec1d5cb69ccf1" providerId="LiveId" clId="{017FC49B-A6DB-44C7-BD37-76F0F8F8D024}" dt="2019-04-30T03:42:45.762" v="457" actId="208"/>
          <ac:spMkLst>
            <pc:docMk/>
            <pc:sldMk cId="3499759013" sldId="278"/>
            <ac:spMk id="11" creationId="{776CB5D3-FE9B-45FA-B998-1BE23035E28E}"/>
          </ac:spMkLst>
        </pc:spChg>
        <pc:spChg chg="mod">
          <ac:chgData name="Sara Acosta" userId="07cec1d5cb69ccf1" providerId="LiveId" clId="{017FC49B-A6DB-44C7-BD37-76F0F8F8D024}" dt="2019-04-30T03:43:14.023" v="463" actId="207"/>
          <ac:spMkLst>
            <pc:docMk/>
            <pc:sldMk cId="3499759013" sldId="278"/>
            <ac:spMk id="12" creationId="{C897FFC4-D13F-4B41-A08F-17015F640384}"/>
          </ac:spMkLst>
        </pc:spChg>
        <pc:grpChg chg="mod">
          <ac:chgData name="Sara Acosta" userId="07cec1d5cb69ccf1" providerId="LiveId" clId="{017FC49B-A6DB-44C7-BD37-76F0F8F8D024}" dt="2019-04-30T03:42:45.136" v="456" actId="207"/>
          <ac:grpSpMkLst>
            <pc:docMk/>
            <pc:sldMk cId="3499759013" sldId="278"/>
            <ac:grpSpMk id="9" creationId="{1FD79DF0-4AC9-419D-A433-03E16B6E7264}"/>
          </ac:grpSpMkLst>
        </pc:grpChg>
      </pc:sldChg>
      <pc:sldChg chg="modSp ord">
        <pc:chgData name="Sara Acosta" userId="07cec1d5cb69ccf1" providerId="LiveId" clId="{017FC49B-A6DB-44C7-BD37-76F0F8F8D024}" dt="2019-04-30T03:42:05.050" v="449" actId="207"/>
        <pc:sldMkLst>
          <pc:docMk/>
          <pc:sldMk cId="1771628675" sldId="279"/>
        </pc:sldMkLst>
        <pc:spChg chg="mod">
          <ac:chgData name="Sara Acosta" userId="07cec1d5cb69ccf1" providerId="LiveId" clId="{017FC49B-A6DB-44C7-BD37-76F0F8F8D024}" dt="2019-04-30T03:41:37.936" v="441" actId="207"/>
          <ac:spMkLst>
            <pc:docMk/>
            <pc:sldMk cId="1771628675" sldId="279"/>
            <ac:spMk id="2" creationId="{026A3A17-C5A9-4F52-9C7A-0CCCF4555475}"/>
          </ac:spMkLst>
        </pc:spChg>
        <pc:spChg chg="mod">
          <ac:chgData name="Sara Acosta" userId="07cec1d5cb69ccf1" providerId="LiveId" clId="{017FC49B-A6DB-44C7-BD37-76F0F8F8D024}" dt="2019-04-30T03:42:05.050" v="449" actId="207"/>
          <ac:spMkLst>
            <pc:docMk/>
            <pc:sldMk cId="1771628675" sldId="279"/>
            <ac:spMk id="11" creationId="{95F7EA3C-3020-470C-B95B-2ED9E5172B62}"/>
          </ac:spMkLst>
        </pc:spChg>
        <pc:spChg chg="mod">
          <ac:chgData name="Sara Acosta" userId="07cec1d5cb69ccf1" providerId="LiveId" clId="{017FC49B-A6DB-44C7-BD37-76F0F8F8D024}" dt="2019-04-30T03:41:42.231" v="443" actId="207"/>
          <ac:spMkLst>
            <pc:docMk/>
            <pc:sldMk cId="1771628675" sldId="279"/>
            <ac:spMk id="12" creationId="{66792E02-E7DA-4C53-B33D-22ABB569F2F9}"/>
          </ac:spMkLst>
        </pc:spChg>
        <pc:spChg chg="mod">
          <ac:chgData name="Sara Acosta" userId="07cec1d5cb69ccf1" providerId="LiveId" clId="{017FC49B-A6DB-44C7-BD37-76F0F8F8D024}" dt="2019-04-30T03:42:05.050" v="449" actId="207"/>
          <ac:spMkLst>
            <pc:docMk/>
            <pc:sldMk cId="1771628675" sldId="279"/>
            <ac:spMk id="13" creationId="{D19B8C5E-DB85-40F1-8B60-B842FF4C1C11}"/>
          </ac:spMkLst>
        </pc:spChg>
      </pc:sldChg>
      <pc:sldChg chg="modSp ord">
        <pc:chgData name="Sara Acosta" userId="07cec1d5cb69ccf1" providerId="LiveId" clId="{017FC49B-A6DB-44C7-BD37-76F0F8F8D024}" dt="2019-04-30T03:42:18.275" v="451" actId="207"/>
        <pc:sldMkLst>
          <pc:docMk/>
          <pc:sldMk cId="308260308" sldId="280"/>
        </pc:sldMkLst>
        <pc:spChg chg="mod">
          <ac:chgData name="Sara Acosta" userId="07cec1d5cb69ccf1" providerId="LiveId" clId="{017FC49B-A6DB-44C7-BD37-76F0F8F8D024}" dt="2019-04-30T03:41:51.591" v="447" actId="207"/>
          <ac:spMkLst>
            <pc:docMk/>
            <pc:sldMk cId="308260308" sldId="280"/>
            <ac:spMk id="2" creationId="{026A3A17-C5A9-4F52-9C7A-0CCCF4555475}"/>
          </ac:spMkLst>
        </pc:spChg>
        <pc:spChg chg="mod">
          <ac:chgData name="Sara Acosta" userId="07cec1d5cb69ccf1" providerId="LiveId" clId="{017FC49B-A6DB-44C7-BD37-76F0F8F8D024}" dt="2019-04-30T03:42:18.275" v="451" actId="207"/>
          <ac:spMkLst>
            <pc:docMk/>
            <pc:sldMk cId="308260308" sldId="280"/>
            <ac:spMk id="12" creationId="{23689DF8-E335-446D-9A7E-CBA165346CDD}"/>
          </ac:spMkLst>
        </pc:spChg>
        <pc:spChg chg="mod">
          <ac:chgData name="Sara Acosta" userId="07cec1d5cb69ccf1" providerId="LiveId" clId="{017FC49B-A6DB-44C7-BD37-76F0F8F8D024}" dt="2019-04-30T03:42:18.275" v="451" actId="207"/>
          <ac:spMkLst>
            <pc:docMk/>
            <pc:sldMk cId="308260308" sldId="280"/>
            <ac:spMk id="13" creationId="{B4C7F401-CE4A-4775-82F4-CCE3256B644E}"/>
          </ac:spMkLst>
        </pc:spChg>
        <pc:spChg chg="mod">
          <ac:chgData name="Sara Acosta" userId="07cec1d5cb69ccf1" providerId="LiveId" clId="{017FC49B-A6DB-44C7-BD37-76F0F8F8D024}" dt="2019-04-30T03:41:48.208" v="445" actId="207"/>
          <ac:spMkLst>
            <pc:docMk/>
            <pc:sldMk cId="308260308" sldId="280"/>
            <ac:spMk id="14" creationId="{2D68F40F-D6D0-4F49-BDC8-53AD3F9F8E2E}"/>
          </ac:spMkLst>
        </pc:spChg>
      </pc:sldChg>
      <pc:sldChg chg="addSp modSp">
        <pc:chgData name="Sara Acosta" userId="07cec1d5cb69ccf1" providerId="LiveId" clId="{017FC49B-A6DB-44C7-BD37-76F0F8F8D024}" dt="2019-04-30T03:43:21.501" v="465" actId="207"/>
        <pc:sldMkLst>
          <pc:docMk/>
          <pc:sldMk cId="1707157492" sldId="281"/>
        </pc:sldMkLst>
        <pc:spChg chg="mod">
          <ac:chgData name="Sara Acosta" userId="07cec1d5cb69ccf1" providerId="LiveId" clId="{017FC49B-A6DB-44C7-BD37-76F0F8F8D024}" dt="2019-04-30T03:42:51.034" v="459" actId="207"/>
          <ac:spMkLst>
            <pc:docMk/>
            <pc:sldMk cId="1707157492" sldId="281"/>
            <ac:spMk id="2" creationId="{026A3A17-C5A9-4F52-9C7A-0CCCF4555475}"/>
          </ac:spMkLst>
        </pc:spChg>
        <pc:spChg chg="mod">
          <ac:chgData name="Sara Acosta" userId="07cec1d5cb69ccf1" providerId="LiveId" clId="{017FC49B-A6DB-44C7-BD37-76F0F8F8D024}" dt="2019-04-30T03:43:21.501" v="465" actId="207"/>
          <ac:spMkLst>
            <pc:docMk/>
            <pc:sldMk cId="1707157492" sldId="281"/>
            <ac:spMk id="10" creationId="{B97379F3-44E7-4F7E-BB32-12AA51394F73}"/>
          </ac:spMkLst>
        </pc:spChg>
        <pc:spChg chg="mod">
          <ac:chgData name="Sara Acosta" userId="07cec1d5cb69ccf1" providerId="LiveId" clId="{017FC49B-A6DB-44C7-BD37-76F0F8F8D024}" dt="2019-04-30T03:43:21.501" v="465" actId="207"/>
          <ac:spMkLst>
            <pc:docMk/>
            <pc:sldMk cId="1707157492" sldId="281"/>
            <ac:spMk id="11" creationId="{776CB5D3-FE9B-45FA-B998-1BE23035E28E}"/>
          </ac:spMkLst>
        </pc:spChg>
        <pc:spChg chg="mod">
          <ac:chgData name="Sara Acosta" userId="07cec1d5cb69ccf1" providerId="LiveId" clId="{017FC49B-A6DB-44C7-BD37-76F0F8F8D024}" dt="2019-04-30T03:42:50.258" v="458" actId="208"/>
          <ac:spMkLst>
            <pc:docMk/>
            <pc:sldMk cId="1707157492" sldId="281"/>
            <ac:spMk id="12" creationId="{C897FFC4-D13F-4B41-A08F-17015F640384}"/>
          </ac:spMkLst>
        </pc:spChg>
        <pc:grpChg chg="mod">
          <ac:chgData name="Sara Acosta" userId="07cec1d5cb69ccf1" providerId="LiveId" clId="{017FC49B-A6DB-44C7-BD37-76F0F8F8D024}" dt="2019-04-30T03:42:51.034" v="459" actId="207"/>
          <ac:grpSpMkLst>
            <pc:docMk/>
            <pc:sldMk cId="1707157492" sldId="281"/>
            <ac:grpSpMk id="9" creationId="{1FD79DF0-4AC9-419D-A433-03E16B6E7264}"/>
          </ac:grpSpMkLst>
        </pc:grpChg>
        <pc:picChg chg="add mod modCrop">
          <ac:chgData name="Sara Acosta" userId="07cec1d5cb69ccf1" providerId="LiveId" clId="{017FC49B-A6DB-44C7-BD37-76F0F8F8D024}" dt="2019-04-30T02:35:08.551" v="66" actId="1076"/>
          <ac:picMkLst>
            <pc:docMk/>
            <pc:sldMk cId="1707157492" sldId="281"/>
            <ac:picMk id="13" creationId="{47A113BF-057E-4F3E-838F-D71953AE9A29}"/>
          </ac:picMkLst>
        </pc:picChg>
        <pc:picChg chg="mod modCrop">
          <ac:chgData name="Sara Acosta" userId="07cec1d5cb69ccf1" providerId="LiveId" clId="{017FC49B-A6DB-44C7-BD37-76F0F8F8D024}" dt="2019-04-30T02:34:31.995" v="59" actId="1076"/>
          <ac:picMkLst>
            <pc:docMk/>
            <pc:sldMk cId="1707157492" sldId="281"/>
            <ac:picMk id="22" creationId="{6495EA34-D4C3-48DB-BF0B-A7FA7D670A6D}"/>
          </ac:picMkLst>
        </pc:picChg>
      </pc:sldChg>
      <pc:sldChg chg="addSp delSp modSp">
        <pc:chgData name="Sara Acosta" userId="07cec1d5cb69ccf1" providerId="LiveId" clId="{017FC49B-A6DB-44C7-BD37-76F0F8F8D024}" dt="2019-04-30T03:43:48.199" v="467" actId="207"/>
        <pc:sldMkLst>
          <pc:docMk/>
          <pc:sldMk cId="3231809204" sldId="285"/>
        </pc:sldMkLst>
        <pc:spChg chg="mod">
          <ac:chgData name="Sara Acosta" userId="07cec1d5cb69ccf1" providerId="LiveId" clId="{017FC49B-A6DB-44C7-BD37-76F0F8F8D024}" dt="2019-04-30T02:24:17.537" v="9" actId="20577"/>
          <ac:spMkLst>
            <pc:docMk/>
            <pc:sldMk cId="3231809204" sldId="285"/>
            <ac:spMk id="3" creationId="{8527D862-637A-46B0-8F6E-A43C844E1DAF}"/>
          </ac:spMkLst>
        </pc:spChg>
        <pc:spChg chg="mod">
          <ac:chgData name="Sara Acosta" userId="07cec1d5cb69ccf1" providerId="LiveId" clId="{017FC49B-A6DB-44C7-BD37-76F0F8F8D024}" dt="2019-04-30T03:43:48.199" v="467" actId="207"/>
          <ac:spMkLst>
            <pc:docMk/>
            <pc:sldMk cId="3231809204" sldId="285"/>
            <ac:spMk id="5" creationId="{57C513EE-C1C4-47DE-9FAB-653CBAB50D4B}"/>
          </ac:spMkLst>
        </pc:spChg>
        <pc:spChg chg="mod">
          <ac:chgData name="Sara Acosta" userId="07cec1d5cb69ccf1" providerId="LiveId" clId="{017FC49B-A6DB-44C7-BD37-76F0F8F8D024}" dt="2019-04-30T03:36:21.920" v="409" actId="207"/>
          <ac:spMkLst>
            <pc:docMk/>
            <pc:sldMk cId="3231809204" sldId="285"/>
            <ac:spMk id="6" creationId="{82C92847-5E8E-46B8-B7E4-48813821379B}"/>
          </ac:spMkLst>
        </pc:spChg>
        <pc:spChg chg="mod">
          <ac:chgData name="Sara Acosta" userId="07cec1d5cb69ccf1" providerId="LiveId" clId="{017FC49B-A6DB-44C7-BD37-76F0F8F8D024}" dt="2019-04-30T03:36:34.217" v="413" actId="20577"/>
          <ac:spMkLst>
            <pc:docMk/>
            <pc:sldMk cId="3231809204" sldId="285"/>
            <ac:spMk id="8" creationId="{EDE82D2D-74A2-4999-A7D1-140C9C508B3E}"/>
          </ac:spMkLst>
        </pc:spChg>
        <pc:spChg chg="mod">
          <ac:chgData name="Sara Acosta" userId="07cec1d5cb69ccf1" providerId="LiveId" clId="{017FC49B-A6DB-44C7-BD37-76F0F8F8D024}" dt="2019-04-30T03:36:29.654" v="411" actId="20577"/>
          <ac:spMkLst>
            <pc:docMk/>
            <pc:sldMk cId="3231809204" sldId="285"/>
            <ac:spMk id="9" creationId="{21A972AD-D3B9-4F4F-826B-91492EB175AE}"/>
          </ac:spMkLst>
        </pc:spChg>
        <pc:spChg chg="mod">
          <ac:chgData name="Sara Acosta" userId="07cec1d5cb69ccf1" providerId="LiveId" clId="{017FC49B-A6DB-44C7-BD37-76F0F8F8D024}" dt="2019-04-30T03:35:07.737" v="396" actId="164"/>
          <ac:spMkLst>
            <pc:docMk/>
            <pc:sldMk cId="3231809204" sldId="285"/>
            <ac:spMk id="13" creationId="{480B1BF8-1E6A-4233-9AC8-EA34A04211F3}"/>
          </ac:spMkLst>
        </pc:spChg>
        <pc:spChg chg="mod">
          <ac:chgData name="Sara Acosta" userId="07cec1d5cb69ccf1" providerId="LiveId" clId="{017FC49B-A6DB-44C7-BD37-76F0F8F8D024}" dt="2019-04-30T03:35:40.283" v="403" actId="1076"/>
          <ac:spMkLst>
            <pc:docMk/>
            <pc:sldMk cId="3231809204" sldId="285"/>
            <ac:spMk id="16" creationId="{AEF5B74F-C704-4574-975C-CC0E72FB88D1}"/>
          </ac:spMkLst>
        </pc:spChg>
        <pc:grpChg chg="add mod ord">
          <ac:chgData name="Sara Acosta" userId="07cec1d5cb69ccf1" providerId="LiveId" clId="{017FC49B-A6DB-44C7-BD37-76F0F8F8D024}" dt="2019-04-30T03:35:55.510" v="405" actId="1076"/>
          <ac:grpSpMkLst>
            <pc:docMk/>
            <pc:sldMk cId="3231809204" sldId="285"/>
            <ac:grpSpMk id="11" creationId="{FF37F29C-B898-4E89-B772-22507705FAF5}"/>
          </ac:grpSpMkLst>
        </pc:grpChg>
        <pc:picChg chg="mod">
          <ac:chgData name="Sara Acosta" userId="07cec1d5cb69ccf1" providerId="LiveId" clId="{017FC49B-A6DB-44C7-BD37-76F0F8F8D024}" dt="2019-04-30T03:35:58.827" v="406" actId="1076"/>
          <ac:picMkLst>
            <pc:docMk/>
            <pc:sldMk cId="3231809204" sldId="285"/>
            <ac:picMk id="17" creationId="{6784AFB6-C95E-40EB-B248-A70ABA812DBC}"/>
          </ac:picMkLst>
        </pc:picChg>
        <pc:picChg chg="mod">
          <ac:chgData name="Sara Acosta" userId="07cec1d5cb69ccf1" providerId="LiveId" clId="{017FC49B-A6DB-44C7-BD37-76F0F8F8D024}" dt="2019-04-30T03:35:40.283" v="403" actId="1076"/>
          <ac:picMkLst>
            <pc:docMk/>
            <pc:sldMk cId="3231809204" sldId="285"/>
            <ac:picMk id="18" creationId="{2F37E474-24B6-4E44-A15B-2A455642DF4B}"/>
          </ac:picMkLst>
        </pc:picChg>
        <pc:cxnChg chg="del">
          <ac:chgData name="Sara Acosta" userId="07cec1d5cb69ccf1" providerId="LiveId" clId="{017FC49B-A6DB-44C7-BD37-76F0F8F8D024}" dt="2019-04-30T03:35:22.560" v="400" actId="478"/>
          <ac:cxnSpMkLst>
            <pc:docMk/>
            <pc:sldMk cId="3231809204" sldId="285"/>
            <ac:cxnSpMk id="12" creationId="{00000000-0000-0000-0000-000000000000}"/>
          </ac:cxnSpMkLst>
        </pc:cxnChg>
        <pc:cxnChg chg="del">
          <ac:chgData name="Sara Acosta" userId="07cec1d5cb69ccf1" providerId="LiveId" clId="{017FC49B-A6DB-44C7-BD37-76F0F8F8D024}" dt="2019-04-30T03:35:18.369" v="399" actId="478"/>
          <ac:cxnSpMkLst>
            <pc:docMk/>
            <pc:sldMk cId="3231809204" sldId="285"/>
            <ac:cxnSpMk id="19" creationId="{00000000-0000-0000-0000-000000000000}"/>
          </ac:cxnSpMkLst>
        </pc:cxnChg>
        <pc:cxnChg chg="mod">
          <ac:chgData name="Sara Acosta" userId="07cec1d5cb69ccf1" providerId="LiveId" clId="{017FC49B-A6DB-44C7-BD37-76F0F8F8D024}" dt="2019-04-30T03:35:50.703" v="404" actId="1076"/>
          <ac:cxnSpMkLst>
            <pc:docMk/>
            <pc:sldMk cId="3231809204" sldId="285"/>
            <ac:cxnSpMk id="20" creationId="{00000000-0000-0000-0000-000000000000}"/>
          </ac:cxnSpMkLst>
        </pc:cxnChg>
        <pc:cxnChg chg="mod">
          <ac:chgData name="Sara Acosta" userId="07cec1d5cb69ccf1" providerId="LiveId" clId="{017FC49B-A6DB-44C7-BD37-76F0F8F8D024}" dt="2019-04-30T03:35:50.703" v="404" actId="1076"/>
          <ac:cxnSpMkLst>
            <pc:docMk/>
            <pc:sldMk cId="3231809204" sldId="285"/>
            <ac:cxnSpMk id="21" creationId="{00000000-0000-0000-0000-000000000000}"/>
          </ac:cxnSpMkLst>
        </pc:cxn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4-11T16:07:17.033" idx="2">
    <p:pos x="10" y="10"/>
    <p:text>explain photolyase and fad binding domain</p:text>
    <p:extLst>
      <p:ext uri="{C676402C-5697-4E1C-873F-D02D1690AC5C}">
        <p15:threadingInfo xmlns:p15="http://schemas.microsoft.com/office/powerpoint/2012/main" timeZoneBias="300"/>
      </p:ext>
    </p:extLst>
  </p:cm>
  <p:cm authorId="1" dt="2019-04-11T16:07:31.944" idx="3">
    <p:pos x="106" y="106"/>
    <p:text>add transition to first see the human, then chimpanzee</p:text>
    <p:extLst>
      <p:ext uri="{C676402C-5697-4E1C-873F-D02D1690AC5C}">
        <p15:threadingInfo xmlns:p15="http://schemas.microsoft.com/office/powerpoint/2012/main" timeZoneBias="300"/>
      </p:ext>
    </p:extLst>
  </p:cm>
  <p:cm authorId="1" dt="2019-04-11T16:08:22.226" idx="4">
    <p:pos x="106" y="202"/>
    <p:text>consider the order of this one and phylogeny</p:text>
    <p:extLst>
      <p:ext uri="{C676402C-5697-4E1C-873F-D02D1690AC5C}">
        <p15:threadingInfo xmlns:p15="http://schemas.microsoft.com/office/powerpoint/2012/main" timeZoneBias="30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18T16:43:20.862" idx="11">
    <p:pos x="10" y="10"/>
    <p:text>use other phylogenyyyyy</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11T16:10:11.588" idx="5">
    <p:pos x="10" y="10"/>
    <p:text>add transitions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4-11T16:10:45.593" idx="7">
    <p:pos x="10" y="10"/>
    <p:text>animation of scissors cutting through tail</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4-11T16:10:26.476" idx="6">
    <p:pos x="10" y="10"/>
    <p:text>add transitions</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4-18T15:39:38.943" idx="10">
    <p:pos x="10" y="10"/>
    <p:text>Consider adding summary slide of aims as well</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E8949-991F-4F7B-8795-60D641D879B6}" type="datetimeFigureOut">
              <a:rPr lang="en-US" smtClean="0"/>
              <a:t>5/7/2019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D9BA6-4A70-4ED8-9861-984001E027FB}" type="slidenum">
              <a:rPr lang="en-US" smtClean="0"/>
              <a:t>‹#›</a:t>
            </a:fld>
            <a:endParaRPr lang="en-US"/>
          </a:p>
        </p:txBody>
      </p:sp>
    </p:spTree>
    <p:extLst>
      <p:ext uri="{BB962C8B-B14F-4D97-AF65-F5344CB8AC3E}">
        <p14:creationId xmlns:p14="http://schemas.microsoft.com/office/powerpoint/2010/main" val="27475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Delayed sleep phase syndrome (DSPS) is a circadian rhythm sleep disorder, in which a person has the propensity of sleeping and waking at later hours than conventional times of the day [1]. DSPS can inhibit the ability to be well-rested and awake at desired times for work or school. Individuals with DSPS can achieve normal sleep quality and quantity when allowed to choose their schedule. Typical times for individuals with delayed sleep phase to go to bed are between 1 and 4 am, and wake up are between 8 and 11 am [2].​</a:t>
            </a:r>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2</a:t>
            </a:fld>
            <a:endParaRPr lang="en-US"/>
          </a:p>
        </p:txBody>
      </p:sp>
    </p:spTree>
    <p:extLst>
      <p:ext uri="{BB962C8B-B14F-4D97-AF65-F5344CB8AC3E}">
        <p14:creationId xmlns:p14="http://schemas.microsoft.com/office/powerpoint/2010/main" val="645587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mutagenic mouse line, or zebrafish(?) for chemical compound</a:t>
            </a:r>
          </a:p>
          <a:p>
            <a:r>
              <a:rPr lang="en-US" sz="1200" kern="1200">
                <a:solidFill>
                  <a:schemeClr val="tx1"/>
                </a:solidFill>
                <a:effectLst/>
                <a:latin typeface="+mn-lt"/>
                <a:ea typeface="+mn-ea"/>
                <a:cs typeface="+mn-cs"/>
              </a:rPr>
              <a:t>lines with a 72 base pair deletion on the Cry1 gene on chromosome 10: Cry1-/Cry1- and Cry1+/Cry1-</a:t>
            </a:r>
            <a:endParaRPr lang="en-US" dirty="0"/>
          </a:p>
          <a:p>
            <a:endParaRPr lang="en-US" dirty="0"/>
          </a:p>
          <a:p>
            <a:r>
              <a:rPr lang="en-US" dirty="0"/>
              <a:t>EXPLAIN REGIONS, WHAT IS PHOTOLYASE, WHAT IS FAD binding domain?</a:t>
            </a:r>
          </a:p>
        </p:txBody>
      </p:sp>
      <p:sp>
        <p:nvSpPr>
          <p:cNvPr id="4" name="Slide Number Placeholder 3"/>
          <p:cNvSpPr>
            <a:spLocks noGrp="1"/>
          </p:cNvSpPr>
          <p:nvPr>
            <p:ph type="sldNum" sz="quarter" idx="5"/>
          </p:nvPr>
        </p:nvSpPr>
        <p:spPr/>
        <p:txBody>
          <a:bodyPr/>
          <a:lstStyle/>
          <a:p>
            <a:fld id="{DB048B07-8F2D-4386-B5B2-10FECBCDF43A}" type="slidenum">
              <a:rPr lang="en-US" smtClean="0"/>
              <a:t>11</a:t>
            </a:fld>
            <a:endParaRPr lang="en-US"/>
          </a:p>
        </p:txBody>
      </p:sp>
    </p:spTree>
    <p:extLst>
      <p:ext uri="{BB962C8B-B14F-4D97-AF65-F5344CB8AC3E}">
        <p14:creationId xmlns:p14="http://schemas.microsoft.com/office/powerpoint/2010/main" val="3578042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mutagenic mouse line, or zebrafish(?) for chemical compound</a:t>
            </a:r>
          </a:p>
        </p:txBody>
      </p:sp>
      <p:sp>
        <p:nvSpPr>
          <p:cNvPr id="4" name="Slide Number Placeholder 3"/>
          <p:cNvSpPr>
            <a:spLocks noGrp="1"/>
          </p:cNvSpPr>
          <p:nvPr>
            <p:ph type="sldNum" sz="quarter" idx="5"/>
          </p:nvPr>
        </p:nvSpPr>
        <p:spPr/>
        <p:txBody>
          <a:bodyPr/>
          <a:lstStyle/>
          <a:p>
            <a:fld id="{DB048B07-8F2D-4386-B5B2-10FECBCDF43A}" type="slidenum">
              <a:rPr lang="en-US" smtClean="0"/>
              <a:t>12</a:t>
            </a:fld>
            <a:endParaRPr lang="en-US"/>
          </a:p>
        </p:txBody>
      </p:sp>
    </p:spTree>
    <p:extLst>
      <p:ext uri="{BB962C8B-B14F-4D97-AF65-F5344CB8AC3E}">
        <p14:creationId xmlns:p14="http://schemas.microsoft.com/office/powerpoint/2010/main" val="3569822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mutagenic mouse line, or zebrafish(?) for chemical compound</a:t>
            </a:r>
          </a:p>
        </p:txBody>
      </p:sp>
      <p:sp>
        <p:nvSpPr>
          <p:cNvPr id="4" name="Slide Number Placeholder 3"/>
          <p:cNvSpPr>
            <a:spLocks noGrp="1"/>
          </p:cNvSpPr>
          <p:nvPr>
            <p:ph type="sldNum" sz="quarter" idx="5"/>
          </p:nvPr>
        </p:nvSpPr>
        <p:spPr/>
        <p:txBody>
          <a:bodyPr/>
          <a:lstStyle/>
          <a:p>
            <a:fld id="{DB048B07-8F2D-4386-B5B2-10FECBCDF43A}" type="slidenum">
              <a:rPr lang="en-US" smtClean="0"/>
              <a:t>13</a:t>
            </a:fld>
            <a:endParaRPr lang="en-US"/>
          </a:p>
        </p:txBody>
      </p:sp>
    </p:spTree>
    <p:extLst>
      <p:ext uri="{BB962C8B-B14F-4D97-AF65-F5344CB8AC3E}">
        <p14:creationId xmlns:p14="http://schemas.microsoft.com/office/powerpoint/2010/main" val="366151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14</a:t>
            </a:fld>
            <a:endParaRPr lang="en-US"/>
          </a:p>
        </p:txBody>
      </p:sp>
    </p:spTree>
    <p:extLst>
      <p:ext uri="{BB962C8B-B14F-4D97-AF65-F5344CB8AC3E}">
        <p14:creationId xmlns:p14="http://schemas.microsoft.com/office/powerpoint/2010/main" val="2257914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15</a:t>
            </a:fld>
            <a:endParaRPr lang="en-US"/>
          </a:p>
        </p:txBody>
      </p:sp>
    </p:spTree>
    <p:extLst>
      <p:ext uri="{BB962C8B-B14F-4D97-AF65-F5344CB8AC3E}">
        <p14:creationId xmlns:p14="http://schemas.microsoft.com/office/powerpoint/2010/main" val="4269432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16</a:t>
            </a:fld>
            <a:endParaRPr lang="en-US"/>
          </a:p>
        </p:txBody>
      </p:sp>
    </p:spTree>
    <p:extLst>
      <p:ext uri="{BB962C8B-B14F-4D97-AF65-F5344CB8AC3E}">
        <p14:creationId xmlns:p14="http://schemas.microsoft.com/office/powerpoint/2010/main" val="385292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Reverse chemical genomics</a:t>
            </a:r>
          </a:p>
        </p:txBody>
      </p:sp>
      <p:sp>
        <p:nvSpPr>
          <p:cNvPr id="4" name="Slide Number Placeholder 3"/>
          <p:cNvSpPr>
            <a:spLocks noGrp="1"/>
          </p:cNvSpPr>
          <p:nvPr>
            <p:ph type="sldNum" sz="quarter" idx="5"/>
          </p:nvPr>
        </p:nvSpPr>
        <p:spPr/>
        <p:txBody>
          <a:bodyPr/>
          <a:lstStyle/>
          <a:p>
            <a:fld id="{DB048B07-8F2D-4386-B5B2-10FECBCDF43A}" type="slidenum">
              <a:rPr lang="en-US" smtClean="0"/>
              <a:t>17</a:t>
            </a:fld>
            <a:endParaRPr lang="en-US"/>
          </a:p>
        </p:txBody>
      </p:sp>
    </p:spTree>
    <p:extLst>
      <p:ext uri="{BB962C8B-B14F-4D97-AF65-F5344CB8AC3E}">
        <p14:creationId xmlns:p14="http://schemas.microsoft.com/office/powerpoint/2010/main" val="1918680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18</a:t>
            </a:fld>
            <a:endParaRPr lang="en-US"/>
          </a:p>
        </p:txBody>
      </p:sp>
    </p:spTree>
    <p:extLst>
      <p:ext uri="{BB962C8B-B14F-4D97-AF65-F5344CB8AC3E}">
        <p14:creationId xmlns:p14="http://schemas.microsoft.com/office/powerpoint/2010/main" val="128490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19</a:t>
            </a:fld>
            <a:endParaRPr lang="en-US"/>
          </a:p>
        </p:txBody>
      </p:sp>
    </p:spTree>
    <p:extLst>
      <p:ext uri="{BB962C8B-B14F-4D97-AF65-F5344CB8AC3E}">
        <p14:creationId xmlns:p14="http://schemas.microsoft.com/office/powerpoint/2010/main" val="351816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20</a:t>
            </a:fld>
            <a:endParaRPr lang="en-US"/>
          </a:p>
        </p:txBody>
      </p:sp>
    </p:spTree>
    <p:extLst>
      <p:ext uri="{BB962C8B-B14F-4D97-AF65-F5344CB8AC3E}">
        <p14:creationId xmlns:p14="http://schemas.microsoft.com/office/powerpoint/2010/main" val="374118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Typical symptoms of DSPS include:</a:t>
            </a:r>
          </a:p>
          <a:p>
            <a:r>
              <a:rPr lang="en-US" sz="1200" b="0" i="0" kern="1200" dirty="0">
                <a:solidFill>
                  <a:schemeClr val="tx1"/>
                </a:solidFill>
                <a:effectLst/>
                <a:latin typeface="+mn-lt"/>
                <a:ea typeface="+mn-ea"/>
                <a:cs typeface="+mn-cs"/>
              </a:rPr>
              <a:t>Delay in sleep pattern based on wanted sleep and wake schedule</a:t>
            </a:r>
          </a:p>
          <a:p>
            <a:r>
              <a:rPr lang="en-US" sz="1200" b="0" i="0" kern="1200" dirty="0">
                <a:solidFill>
                  <a:schemeClr val="tx1"/>
                </a:solidFill>
                <a:effectLst/>
                <a:latin typeface="+mn-lt"/>
                <a:ea typeface="+mn-ea"/>
                <a:cs typeface="+mn-cs"/>
              </a:rPr>
              <a:t>Trouble falling asleep at desired time of night</a:t>
            </a:r>
          </a:p>
          <a:p>
            <a:r>
              <a:rPr lang="en-US" sz="1200" b="0" i="0" kern="1200" dirty="0">
                <a:solidFill>
                  <a:schemeClr val="tx1"/>
                </a:solidFill>
                <a:effectLst/>
                <a:latin typeface="+mn-lt"/>
                <a:ea typeface="+mn-ea"/>
                <a:cs typeface="+mn-cs"/>
              </a:rPr>
              <a:t>Inability to wake up at desired or socially acceptable time​</a:t>
            </a:r>
          </a:p>
          <a:p>
            <a:r>
              <a:rPr lang="en-US" sz="1200" b="0" i="0" kern="1200" dirty="0">
                <a:solidFill>
                  <a:schemeClr val="tx1"/>
                </a:solidFill>
                <a:effectLst/>
                <a:latin typeface="+mn-lt"/>
                <a:ea typeface="+mn-ea"/>
                <a:cs typeface="+mn-cs"/>
              </a:rPr>
              <a:t>Depression and behavior problems</a:t>
            </a:r>
          </a:p>
          <a:p>
            <a:r>
              <a:rPr lang="en-US" sz="1200" b="0" i="0" kern="1200" dirty="0">
                <a:solidFill>
                  <a:schemeClr val="tx1"/>
                </a:solidFill>
                <a:effectLst/>
                <a:latin typeface="+mn-lt"/>
                <a:ea typeface="+mn-ea"/>
                <a:cs typeface="+mn-cs"/>
              </a:rPr>
              <a:t>When allowed to follow their own sleep schedule, sleep length and quality is normal</a:t>
            </a:r>
          </a:p>
          <a:p>
            <a:r>
              <a:rPr lang="en-US" sz="1200" b="0" i="0" kern="1200" dirty="0">
                <a:solidFill>
                  <a:schemeClr val="tx1"/>
                </a:solidFill>
                <a:effectLst/>
                <a:latin typeface="+mn-lt"/>
                <a:ea typeface="+mn-ea"/>
                <a:cs typeface="+mn-cs"/>
              </a:rPr>
              <a:t>Delayed sleep time lasts for at least seven days​</a:t>
            </a:r>
          </a:p>
          <a:p>
            <a:r>
              <a:rPr lang="en-US" sz="1200" b="0" i="0" kern="1200" dirty="0">
                <a:solidFill>
                  <a:schemeClr val="tx1"/>
                </a:solidFill>
                <a:effectLst/>
                <a:latin typeface="+mn-lt"/>
                <a:ea typeface="+mn-ea"/>
                <a:cs typeface="+mn-cs"/>
              </a:rPr>
              <a:t>Depression and behavior problems</a:t>
            </a:r>
          </a:p>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3</a:t>
            </a:fld>
            <a:endParaRPr lang="en-US"/>
          </a:p>
        </p:txBody>
      </p:sp>
    </p:spTree>
    <p:extLst>
      <p:ext uri="{BB962C8B-B14F-4D97-AF65-F5344CB8AC3E}">
        <p14:creationId xmlns:p14="http://schemas.microsoft.com/office/powerpoint/2010/main" val="120225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21</a:t>
            </a:fld>
            <a:endParaRPr lang="en-US"/>
          </a:p>
        </p:txBody>
      </p:sp>
    </p:spTree>
    <p:extLst>
      <p:ext uri="{BB962C8B-B14F-4D97-AF65-F5344CB8AC3E}">
        <p14:creationId xmlns:p14="http://schemas.microsoft.com/office/powerpoint/2010/main" val="34129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molecular circadian clock governs rhythmicity within an organism - the </a:t>
            </a:r>
            <a:r>
              <a:rPr lang="en-US" sz="1200" b="0" i="0" kern="1200" dirty="0" err="1">
                <a:solidFill>
                  <a:schemeClr val="tx1"/>
                </a:solidFill>
                <a:effectLst/>
                <a:latin typeface="+mn-lt"/>
                <a:ea typeface="+mn-ea"/>
                <a:cs typeface="+mn-cs"/>
              </a:rPr>
              <a:t>sleep:wake</a:t>
            </a:r>
            <a:r>
              <a:rPr lang="en-US" sz="1200" b="0" i="0" kern="1200" dirty="0">
                <a:solidFill>
                  <a:schemeClr val="tx1"/>
                </a:solidFill>
                <a:effectLst/>
                <a:latin typeface="+mn-lt"/>
                <a:ea typeface="+mn-ea"/>
                <a:cs typeface="+mn-cs"/>
              </a:rPr>
              <a:t> cycle of an organism: bats waking up as the sun sets and plants positioning their leaves to catch sunlight in the morning. Circadian clocks are synchronized to the 24-hour patterns of lights and temperature as the earth rotates. Circadian clocks regulate body temperature, blood pressure, hormones, and metabolism rhythms among other processes even in the absence or interruption of </a:t>
            </a:r>
            <a:r>
              <a:rPr lang="en-US" sz="1200" b="0" i="0" kern="1200" dirty="0" err="1">
                <a:solidFill>
                  <a:schemeClr val="tx1"/>
                </a:solidFill>
                <a:effectLst/>
                <a:latin typeface="+mn-lt"/>
                <a:ea typeface="+mn-ea"/>
                <a:cs typeface="+mn-cs"/>
              </a:rPr>
              <a:t>light:dark</a:t>
            </a:r>
            <a:r>
              <a:rPr lang="en-US" sz="1200" b="0" i="0" kern="1200" dirty="0">
                <a:solidFill>
                  <a:schemeClr val="tx1"/>
                </a:solidFill>
                <a:effectLst/>
                <a:latin typeface="+mn-lt"/>
                <a:ea typeface="+mn-ea"/>
                <a:cs typeface="+mn-cs"/>
              </a:rPr>
              <a:t> cycles.</a:t>
            </a:r>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4</a:t>
            </a:fld>
            <a:endParaRPr lang="en-US"/>
          </a:p>
        </p:txBody>
      </p:sp>
    </p:spTree>
    <p:extLst>
      <p:ext uri="{BB962C8B-B14F-4D97-AF65-F5344CB8AC3E}">
        <p14:creationId xmlns:p14="http://schemas.microsoft.com/office/powerpoint/2010/main" val="307226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Consists of two major components: the central clock, residing in the suprachiasmatic nucleus (SCN) of the brain, and the peripheral clocks that are present in nearly every tissue and organ system. </a:t>
            </a:r>
          </a:p>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5</a:t>
            </a:fld>
            <a:endParaRPr lang="en-US"/>
          </a:p>
        </p:txBody>
      </p:sp>
    </p:spTree>
    <p:extLst>
      <p:ext uri="{BB962C8B-B14F-4D97-AF65-F5344CB8AC3E}">
        <p14:creationId xmlns:p14="http://schemas.microsoft.com/office/powerpoint/2010/main" val="199203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6</a:t>
            </a:fld>
            <a:endParaRPr lang="en-US"/>
          </a:p>
        </p:txBody>
      </p:sp>
    </p:spTree>
    <p:extLst>
      <p:ext uri="{BB962C8B-B14F-4D97-AF65-F5344CB8AC3E}">
        <p14:creationId xmlns:p14="http://schemas.microsoft.com/office/powerpoint/2010/main" val="315449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7</a:t>
            </a:fld>
            <a:endParaRPr lang="en-US"/>
          </a:p>
        </p:txBody>
      </p:sp>
    </p:spTree>
    <p:extLst>
      <p:ext uri="{BB962C8B-B14F-4D97-AF65-F5344CB8AC3E}">
        <p14:creationId xmlns:p14="http://schemas.microsoft.com/office/powerpoint/2010/main" val="367725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8</a:t>
            </a:fld>
            <a:endParaRPr lang="en-US"/>
          </a:p>
        </p:txBody>
      </p:sp>
    </p:spTree>
    <p:extLst>
      <p:ext uri="{BB962C8B-B14F-4D97-AF65-F5344CB8AC3E}">
        <p14:creationId xmlns:p14="http://schemas.microsoft.com/office/powerpoint/2010/main" val="339498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Why is the deletion in exon 11 on chromosome </a:t>
            </a:r>
          </a:p>
        </p:txBody>
      </p:sp>
      <p:sp>
        <p:nvSpPr>
          <p:cNvPr id="4" name="Slide Number Placeholder 3"/>
          <p:cNvSpPr>
            <a:spLocks noGrp="1"/>
          </p:cNvSpPr>
          <p:nvPr>
            <p:ph type="sldNum" sz="quarter" idx="5"/>
          </p:nvPr>
        </p:nvSpPr>
        <p:spPr/>
        <p:txBody>
          <a:bodyPr/>
          <a:lstStyle/>
          <a:p>
            <a:fld id="{DB048B07-8F2D-4386-B5B2-10FECBCDF43A}" type="slidenum">
              <a:rPr lang="en-US" smtClean="0"/>
              <a:t>9</a:t>
            </a:fld>
            <a:endParaRPr lang="en-US"/>
          </a:p>
        </p:txBody>
      </p:sp>
    </p:spTree>
    <p:extLst>
      <p:ext uri="{BB962C8B-B14F-4D97-AF65-F5344CB8AC3E}">
        <p14:creationId xmlns:p14="http://schemas.microsoft.com/office/powerpoint/2010/main" val="254894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10</a:t>
            </a:fld>
            <a:endParaRPr lang="en-US"/>
          </a:p>
        </p:txBody>
      </p:sp>
    </p:spTree>
    <p:extLst>
      <p:ext uri="{BB962C8B-B14F-4D97-AF65-F5344CB8AC3E}">
        <p14:creationId xmlns:p14="http://schemas.microsoft.com/office/powerpoint/2010/main" val="382501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61BF41-1236-4841-9DE8-14568343F37B}"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348134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1BF41-1236-4841-9DE8-14568343F37B}"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125910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1BF41-1236-4841-9DE8-14568343F37B}"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291946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1BF41-1236-4841-9DE8-14568343F37B}"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33099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1BF41-1236-4841-9DE8-14568343F37B}"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84958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61BF41-1236-4841-9DE8-14568343F37B}"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418558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61BF41-1236-4841-9DE8-14568343F37B}"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158895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61BF41-1236-4841-9DE8-14568343F37B}"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79254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1BF41-1236-4841-9DE8-14568343F37B}"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414492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1BF41-1236-4841-9DE8-14568343F37B}"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357771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1BF41-1236-4841-9DE8-14568343F37B}"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1A686-6743-4EFD-AB59-8EE21B0F199E}" type="slidenum">
              <a:rPr lang="en-US" smtClean="0"/>
              <a:t>‹#›</a:t>
            </a:fld>
            <a:endParaRPr lang="en-US"/>
          </a:p>
        </p:txBody>
      </p:sp>
    </p:spTree>
    <p:extLst>
      <p:ext uri="{BB962C8B-B14F-4D97-AF65-F5344CB8AC3E}">
        <p14:creationId xmlns:p14="http://schemas.microsoft.com/office/powerpoint/2010/main" val="292261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1BF41-1236-4841-9DE8-14568343F37B}" type="datetimeFigureOut">
              <a:rPr lang="en-US" smtClean="0"/>
              <a:t>5/7/2019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1A686-6743-4EFD-AB59-8EE21B0F199E}" type="slidenum">
              <a:rPr lang="en-US" smtClean="0"/>
              <a:t>‹#›</a:t>
            </a:fld>
            <a:endParaRPr lang="en-US"/>
          </a:p>
        </p:txBody>
      </p:sp>
    </p:spTree>
    <p:extLst>
      <p:ext uri="{BB962C8B-B14F-4D97-AF65-F5344CB8AC3E}">
        <p14:creationId xmlns:p14="http://schemas.microsoft.com/office/powerpoint/2010/main" val="3693698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omments" Target="../comments/comment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comments" Target="../comments/comment6.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my.clevelandclinic.org/health/diseases/14295-delayed-sleep-phase-syndrome-dsps-in-children-and-adolescent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leepeducation.org/sleep-disorders-by-category/circadian-rhythm-disorders/delayed-sleep-wake-phase/overview-and-risk-facto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44ED-85D5-405F-8E90-431C297ED2D7}"/>
              </a:ext>
            </a:extLst>
          </p:cNvPr>
          <p:cNvPicPr>
            <a:picLocks noChangeAspect="1"/>
          </p:cNvPicPr>
          <p:nvPr/>
        </p:nvPicPr>
        <p:blipFill rotWithShape="1">
          <a:blip r:embed="rId2"/>
          <a:srcRect l="5287" r="7812"/>
          <a:stretch/>
        </p:blipFill>
        <p:spPr>
          <a:xfrm>
            <a:off x="0" y="0"/>
            <a:ext cx="9144000" cy="6858000"/>
          </a:xfrm>
          <a:prstGeom prst="rect">
            <a:avLst/>
          </a:prstGeom>
        </p:spPr>
      </p:pic>
      <p:sp>
        <p:nvSpPr>
          <p:cNvPr id="2" name="Title 1">
            <a:extLst>
              <a:ext uri="{FF2B5EF4-FFF2-40B4-BE49-F238E27FC236}">
                <a16:creationId xmlns:a16="http://schemas.microsoft.com/office/drawing/2014/main" id="{61FEDE10-2865-43F2-A4C5-924A6C010349}"/>
              </a:ext>
            </a:extLst>
          </p:cNvPr>
          <p:cNvSpPr>
            <a:spLocks noGrp="1"/>
          </p:cNvSpPr>
          <p:nvPr>
            <p:ph type="ctrTitle"/>
          </p:nvPr>
        </p:nvSpPr>
        <p:spPr>
          <a:xfrm>
            <a:off x="0" y="3066475"/>
            <a:ext cx="9144000" cy="1625375"/>
          </a:xfrm>
          <a:solidFill>
            <a:srgbClr val="1F6E86">
              <a:alpha val="72157"/>
            </a:srgbClr>
          </a:solidFill>
        </p:spPr>
        <p:txBody>
          <a:bodyPr>
            <a:normAutofit/>
          </a:bodyPr>
          <a:lstStyle/>
          <a:p>
            <a:r>
              <a:rPr lang="en-US" sz="4400" dirty="0">
                <a:solidFill>
                  <a:schemeClr val="bg1"/>
                </a:solidFill>
                <a:latin typeface="Avenir Next" panose="020B0503020202020204" pitchFamily="34" charset="0"/>
              </a:rPr>
              <a:t>Delayed Sleep Phase Syndrome</a:t>
            </a:r>
            <a:br>
              <a:rPr lang="en-US" sz="4400" dirty="0">
                <a:solidFill>
                  <a:schemeClr val="bg1"/>
                </a:solidFill>
                <a:latin typeface="Avenir Next" panose="020B0503020202020204" pitchFamily="34" charset="0"/>
              </a:rPr>
            </a:br>
            <a:r>
              <a:rPr lang="en-US" sz="4400" dirty="0">
                <a:solidFill>
                  <a:schemeClr val="bg1"/>
                </a:solidFill>
                <a:latin typeface="Avenir Next" panose="020B0503020202020204" pitchFamily="34" charset="0"/>
              </a:rPr>
              <a:t> and CRY1 gene</a:t>
            </a:r>
          </a:p>
        </p:txBody>
      </p:sp>
      <p:sp>
        <p:nvSpPr>
          <p:cNvPr id="3" name="Subtitle 2">
            <a:extLst>
              <a:ext uri="{FF2B5EF4-FFF2-40B4-BE49-F238E27FC236}">
                <a16:creationId xmlns:a16="http://schemas.microsoft.com/office/drawing/2014/main" id="{E3403DA4-00FB-4596-94ED-9BE537325126}"/>
              </a:ext>
            </a:extLst>
          </p:cNvPr>
          <p:cNvSpPr>
            <a:spLocks noGrp="1"/>
          </p:cNvSpPr>
          <p:nvPr>
            <p:ph type="subTitle" idx="1"/>
          </p:nvPr>
        </p:nvSpPr>
        <p:spPr>
          <a:xfrm>
            <a:off x="92365" y="4950548"/>
            <a:ext cx="4835236" cy="406544"/>
          </a:xfrm>
        </p:spPr>
        <p:txBody>
          <a:bodyPr>
            <a:noAutofit/>
          </a:bodyPr>
          <a:lstStyle/>
          <a:p>
            <a:r>
              <a:rPr lang="en-US" sz="3600" dirty="0">
                <a:solidFill>
                  <a:schemeClr val="bg1"/>
                </a:solidFill>
                <a:latin typeface="Avenir Next" panose="020B0503020202020204" pitchFamily="34" charset="0"/>
              </a:rPr>
              <a:t>Sara Acosta Villarreal</a:t>
            </a:r>
          </a:p>
        </p:txBody>
      </p:sp>
      <p:pic>
        <p:nvPicPr>
          <p:cNvPr id="6" name="Picture 5">
            <a:extLst>
              <a:ext uri="{FF2B5EF4-FFF2-40B4-BE49-F238E27FC236}">
                <a16:creationId xmlns:a16="http://schemas.microsoft.com/office/drawing/2014/main" id="{C470ADF4-318E-40BB-BDDD-752C34F25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6" y="5874494"/>
            <a:ext cx="2635467" cy="885651"/>
          </a:xfrm>
          <a:prstGeom prst="rect">
            <a:avLst/>
          </a:prstGeom>
        </p:spPr>
      </p:pic>
    </p:spTree>
    <p:extLst>
      <p:ext uri="{BB962C8B-B14F-4D97-AF65-F5344CB8AC3E}">
        <p14:creationId xmlns:p14="http://schemas.microsoft.com/office/powerpoint/2010/main" val="306561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F37F29C-B898-4E89-B772-22507705FAF5}"/>
              </a:ext>
            </a:extLst>
          </p:cNvPr>
          <p:cNvGrpSpPr/>
          <p:nvPr/>
        </p:nvGrpSpPr>
        <p:grpSpPr>
          <a:xfrm>
            <a:off x="6136351" y="2941208"/>
            <a:ext cx="2861169" cy="3693682"/>
            <a:chOff x="3157593" y="2946248"/>
            <a:chExt cx="2861169" cy="3693682"/>
          </a:xfrm>
        </p:grpSpPr>
        <p:sp>
          <p:nvSpPr>
            <p:cNvPr id="5" name="Rectangle: Rounded Corners 4">
              <a:extLst>
                <a:ext uri="{FF2B5EF4-FFF2-40B4-BE49-F238E27FC236}">
                  <a16:creationId xmlns:a16="http://schemas.microsoft.com/office/drawing/2014/main" id="{57C513EE-C1C4-47DE-9FAB-653CBAB50D4B}"/>
                </a:ext>
              </a:extLst>
            </p:cNvPr>
            <p:cNvSpPr/>
            <p:nvPr/>
          </p:nvSpPr>
          <p:spPr>
            <a:xfrm>
              <a:off x="3157593" y="2965570"/>
              <a:ext cx="2762655" cy="3674360"/>
            </a:xfrm>
            <a:prstGeom prst="round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ATX">
              <a:extLst>
                <a:ext uri="{FF2B5EF4-FFF2-40B4-BE49-F238E27FC236}">
                  <a16:creationId xmlns:a16="http://schemas.microsoft.com/office/drawing/2014/main" id="{EDE82D2D-74A2-4999-A7D1-140C9C508B3E}"/>
                </a:ext>
              </a:extLst>
            </p:cNvPr>
            <p:cNvSpPr txBox="1"/>
            <p:nvPr/>
          </p:nvSpPr>
          <p:spPr>
            <a:xfrm>
              <a:off x="3335417" y="2946248"/>
              <a:ext cx="2519463" cy="450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Aim 3</a:t>
              </a:r>
              <a:endParaRPr sz="1600" b="1" dirty="0">
                <a:solidFill>
                  <a:schemeClr val="bg1"/>
                </a:solidFill>
              </a:endParaRPr>
            </a:p>
          </p:txBody>
        </p:sp>
        <p:sp>
          <p:nvSpPr>
            <p:cNvPr id="13" name="SM-ATX">
              <a:extLst>
                <a:ext uri="{FF2B5EF4-FFF2-40B4-BE49-F238E27FC236}">
                  <a16:creationId xmlns:a16="http://schemas.microsoft.com/office/drawing/2014/main" id="{480B1BF8-1E6A-4233-9AC8-EA34A04211F3}"/>
                </a:ext>
              </a:extLst>
            </p:cNvPr>
            <p:cNvSpPr txBox="1"/>
            <p:nvPr/>
          </p:nvSpPr>
          <p:spPr>
            <a:xfrm>
              <a:off x="3171529" y="5252131"/>
              <a:ext cx="2847233" cy="995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algn="ctr" defTabSz="642915"/>
              <a:r>
                <a:rPr lang="en-US" sz="2000" b="1" dirty="0">
                  <a:solidFill>
                    <a:schemeClr val="bg1"/>
                  </a:solidFill>
                </a:rPr>
                <a:t>Identify interaction of mutant lines  with chemical compounds</a:t>
              </a:r>
              <a:endParaRPr sz="2000" b="1" dirty="0">
                <a:solidFill>
                  <a:schemeClr val="bg1"/>
                </a:solidFill>
              </a:endParaRPr>
            </a:p>
          </p:txBody>
        </p:sp>
        <p:pic>
          <p:nvPicPr>
            <p:cNvPr id="17" name="Picture 16">
              <a:extLst>
                <a:ext uri="{FF2B5EF4-FFF2-40B4-BE49-F238E27FC236}">
                  <a16:creationId xmlns:a16="http://schemas.microsoft.com/office/drawing/2014/main" id="{6784AFB6-C95E-40EB-B248-A70ABA812DBC}"/>
                </a:ext>
              </a:extLst>
            </p:cNvPr>
            <p:cNvPicPr>
              <a:picLocks noChangeAspect="1"/>
            </p:cNvPicPr>
            <p:nvPr/>
          </p:nvPicPr>
          <p:blipFill>
            <a:blip r:embed="rId3"/>
            <a:stretch>
              <a:fillRect/>
            </a:stretch>
          </p:blipFill>
          <p:spPr>
            <a:xfrm>
              <a:off x="3171529" y="3535698"/>
              <a:ext cx="2781936" cy="1636423"/>
            </a:xfrm>
            <a:prstGeom prst="rect">
              <a:avLst/>
            </a:prstGeom>
          </p:spPr>
        </p:pic>
      </p:grpSp>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0" y="107005"/>
            <a:ext cx="9144000" cy="797668"/>
          </a:xfrm>
          <a:solidFill>
            <a:srgbClr val="1F6E86"/>
          </a:solidFill>
        </p:spPr>
        <p:txBody>
          <a:bodyPr>
            <a:noAutofit/>
          </a:bodyPr>
          <a:lstStyle/>
          <a:p>
            <a:pPr algn="ctr"/>
            <a:r>
              <a:rPr lang="en-US" sz="3600" b="1" dirty="0">
                <a:solidFill>
                  <a:schemeClr val="bg1"/>
                </a:solidFill>
              </a:rPr>
              <a:t>What is my primary goal?</a:t>
            </a:r>
          </a:p>
        </p:txBody>
      </p:sp>
      <p:sp>
        <p:nvSpPr>
          <p:cNvPr id="3" name="TextBox 2">
            <a:extLst>
              <a:ext uri="{FF2B5EF4-FFF2-40B4-BE49-F238E27FC236}">
                <a16:creationId xmlns:a16="http://schemas.microsoft.com/office/drawing/2014/main" id="{8527D862-637A-46B0-8F6E-A43C844E1DAF}"/>
              </a:ext>
            </a:extLst>
          </p:cNvPr>
          <p:cNvSpPr txBox="1"/>
          <p:nvPr/>
        </p:nvSpPr>
        <p:spPr>
          <a:xfrm>
            <a:off x="491247" y="1514956"/>
            <a:ext cx="8161506" cy="954107"/>
          </a:xfrm>
          <a:prstGeom prst="rect">
            <a:avLst/>
          </a:prstGeom>
          <a:noFill/>
        </p:spPr>
        <p:txBody>
          <a:bodyPr wrap="square" rtlCol="0">
            <a:spAutoFit/>
          </a:bodyPr>
          <a:lstStyle/>
          <a:p>
            <a:pPr algn="ctr"/>
            <a:r>
              <a:rPr lang="en-US" sz="2800" b="1" dirty="0">
                <a:latin typeface="+mj-lt"/>
              </a:rPr>
              <a:t>To understand the role of phosphorylation of the </a:t>
            </a:r>
            <a:r>
              <a:rPr lang="en-US" sz="2800" b="1" dirty="0">
                <a:solidFill>
                  <a:srgbClr val="F7941D"/>
                </a:solidFill>
                <a:latin typeface="+mj-lt"/>
              </a:rPr>
              <a:t>Cry1</a:t>
            </a:r>
            <a:r>
              <a:rPr lang="en-US" sz="2800" b="1" dirty="0">
                <a:latin typeface="+mj-lt"/>
              </a:rPr>
              <a:t> protein tail in the regulation of the circadian clock.</a:t>
            </a:r>
          </a:p>
        </p:txBody>
      </p:sp>
      <p:sp>
        <p:nvSpPr>
          <p:cNvPr id="4" name="Rectangle: Rounded Corners 3">
            <a:extLst>
              <a:ext uri="{FF2B5EF4-FFF2-40B4-BE49-F238E27FC236}">
                <a16:creationId xmlns:a16="http://schemas.microsoft.com/office/drawing/2014/main" id="{3DFC8877-670C-4971-8304-49B802B2DF56}"/>
              </a:ext>
            </a:extLst>
          </p:cNvPr>
          <p:cNvSpPr/>
          <p:nvPr/>
        </p:nvSpPr>
        <p:spPr>
          <a:xfrm>
            <a:off x="244996" y="2941208"/>
            <a:ext cx="2762655" cy="3679400"/>
          </a:xfrm>
          <a:prstGeom prst="roundRect">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2C92847-5E8E-46B8-B7E4-48813821379B}"/>
              </a:ext>
            </a:extLst>
          </p:cNvPr>
          <p:cNvSpPr/>
          <p:nvPr/>
        </p:nvSpPr>
        <p:spPr>
          <a:xfrm>
            <a:off x="3184568" y="2941208"/>
            <a:ext cx="2762655" cy="3679400"/>
          </a:xfrm>
          <a:prstGeom prst="round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M-ATX">
            <a:extLst>
              <a:ext uri="{FF2B5EF4-FFF2-40B4-BE49-F238E27FC236}">
                <a16:creationId xmlns:a16="http://schemas.microsoft.com/office/drawing/2014/main" id="{DE8D09A3-F2AE-48F0-AF1A-1F364D89DFA0}"/>
              </a:ext>
            </a:extLst>
          </p:cNvPr>
          <p:cNvSpPr txBox="1"/>
          <p:nvPr/>
        </p:nvSpPr>
        <p:spPr>
          <a:xfrm>
            <a:off x="366591" y="2941208"/>
            <a:ext cx="2519463" cy="450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Aim 1</a:t>
            </a:r>
            <a:endParaRPr sz="1600" b="1" dirty="0">
              <a:solidFill>
                <a:schemeClr val="bg1"/>
              </a:solidFill>
            </a:endParaRPr>
          </a:p>
        </p:txBody>
      </p:sp>
      <p:sp>
        <p:nvSpPr>
          <p:cNvPr id="9" name="SM-ATX">
            <a:extLst>
              <a:ext uri="{FF2B5EF4-FFF2-40B4-BE49-F238E27FC236}">
                <a16:creationId xmlns:a16="http://schemas.microsoft.com/office/drawing/2014/main" id="{21A972AD-D3B9-4F4F-826B-91492EB175AE}"/>
              </a:ext>
            </a:extLst>
          </p:cNvPr>
          <p:cNvSpPr txBox="1"/>
          <p:nvPr/>
        </p:nvSpPr>
        <p:spPr>
          <a:xfrm>
            <a:off x="3348451" y="2941208"/>
            <a:ext cx="2519463" cy="450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Aim 2</a:t>
            </a:r>
            <a:endParaRPr sz="1600" b="1" dirty="0">
              <a:solidFill>
                <a:schemeClr val="bg1"/>
              </a:solidFill>
            </a:endParaRPr>
          </a:p>
        </p:txBody>
      </p:sp>
      <p:sp>
        <p:nvSpPr>
          <p:cNvPr id="10" name="SM-ATX">
            <a:extLst>
              <a:ext uri="{FF2B5EF4-FFF2-40B4-BE49-F238E27FC236}">
                <a16:creationId xmlns:a16="http://schemas.microsoft.com/office/drawing/2014/main" id="{F9E19AB5-A98C-4DB7-953D-829FA367CF1F}"/>
              </a:ext>
            </a:extLst>
          </p:cNvPr>
          <p:cNvSpPr txBox="1"/>
          <p:nvPr/>
        </p:nvSpPr>
        <p:spPr>
          <a:xfrm>
            <a:off x="202706" y="5252131"/>
            <a:ext cx="2804939" cy="1303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algn="ctr" defTabSz="642915"/>
            <a:r>
              <a:rPr lang="en-US" sz="2000" b="1" dirty="0">
                <a:solidFill>
                  <a:schemeClr val="bg1"/>
                </a:solidFill>
              </a:rPr>
              <a:t>Determine amino acid conservation between normal and mutant lines</a:t>
            </a:r>
            <a:endParaRPr sz="2000" b="1" dirty="0">
              <a:solidFill>
                <a:schemeClr val="bg1"/>
              </a:solidFill>
            </a:endParaRPr>
          </a:p>
        </p:txBody>
      </p:sp>
      <p:sp>
        <p:nvSpPr>
          <p:cNvPr id="16" name="SM-ATX">
            <a:extLst>
              <a:ext uri="{FF2B5EF4-FFF2-40B4-BE49-F238E27FC236}">
                <a16:creationId xmlns:a16="http://schemas.microsoft.com/office/drawing/2014/main" id="{AEF5B74F-C704-4574-975C-CC0E72FB88D1}"/>
              </a:ext>
            </a:extLst>
          </p:cNvPr>
          <p:cNvSpPr txBox="1"/>
          <p:nvPr/>
        </p:nvSpPr>
        <p:spPr>
          <a:xfrm>
            <a:off x="3226850" y="5233048"/>
            <a:ext cx="2641064" cy="995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algn="ctr" defTabSz="642915"/>
            <a:r>
              <a:rPr lang="en-US" sz="2000" b="1" dirty="0">
                <a:solidFill>
                  <a:schemeClr val="bg1"/>
                </a:solidFill>
              </a:rPr>
              <a:t>Establish protein interactions with mutant line</a:t>
            </a:r>
            <a:endParaRPr sz="2000" b="1" dirty="0">
              <a:solidFill>
                <a:schemeClr val="bg1"/>
              </a:solidFill>
            </a:endParaRPr>
          </a:p>
        </p:txBody>
      </p:sp>
      <p:pic>
        <p:nvPicPr>
          <p:cNvPr id="15" name="Picture 14">
            <a:extLst>
              <a:ext uri="{FF2B5EF4-FFF2-40B4-BE49-F238E27FC236}">
                <a16:creationId xmlns:a16="http://schemas.microsoft.com/office/drawing/2014/main" id="{3269D41D-7268-44BA-B44C-FAF02592DE7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8930" y="3530658"/>
            <a:ext cx="2745699" cy="1636422"/>
          </a:xfrm>
          <a:prstGeom prst="rect">
            <a:avLst/>
          </a:prstGeom>
          <a:solidFill>
            <a:schemeClr val="bg1"/>
          </a:solidFill>
        </p:spPr>
      </p:pic>
      <p:pic>
        <p:nvPicPr>
          <p:cNvPr id="18" name="Picture 17" descr="A screenshot of a cell phone&#10;&#10;Description automatically generated">
            <a:extLst>
              <a:ext uri="{FF2B5EF4-FFF2-40B4-BE49-F238E27FC236}">
                <a16:creationId xmlns:a16="http://schemas.microsoft.com/office/drawing/2014/main" id="{2F37E474-24B6-4E44-A15B-2A455642DF4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6530" r="-2903"/>
          <a:stretch/>
        </p:blipFill>
        <p:spPr>
          <a:xfrm>
            <a:off x="3181546" y="3517783"/>
            <a:ext cx="2780908" cy="1636423"/>
          </a:xfrm>
          <a:prstGeom prst="rect">
            <a:avLst/>
          </a:prstGeom>
          <a:solidFill>
            <a:schemeClr val="bg1"/>
          </a:solidFill>
        </p:spPr>
      </p:pic>
      <p:cxnSp>
        <p:nvCxnSpPr>
          <p:cNvPr id="20" name="Straight Connector 19"/>
          <p:cNvCxnSpPr/>
          <p:nvPr/>
        </p:nvCxnSpPr>
        <p:spPr>
          <a:xfrm>
            <a:off x="3180663" y="3517783"/>
            <a:ext cx="0" cy="1816564"/>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47223" y="3517783"/>
            <a:ext cx="0" cy="1816564"/>
          </a:xfrm>
          <a:prstGeom prst="line">
            <a:avLst/>
          </a:prstGeom>
          <a:ln>
            <a:solidFill>
              <a:srgbClr val="00C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80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006699"/>
          </a:solidFill>
          <a:ln>
            <a:solidFill>
              <a:srgbClr val="006699"/>
            </a:solidFill>
          </a:ln>
        </p:spPr>
        <p:txBody>
          <a:bodyPr>
            <a:noAutofit/>
          </a:bodyPr>
          <a:lstStyle/>
          <a:p>
            <a:pPr algn="ctr"/>
            <a:r>
              <a:rPr lang="en-US" sz="3600" b="1" dirty="0">
                <a:solidFill>
                  <a:schemeClr val="bg1"/>
                </a:solidFill>
              </a:rPr>
              <a:t>Aim 1</a:t>
            </a:r>
          </a:p>
        </p:txBody>
      </p:sp>
      <p:sp>
        <p:nvSpPr>
          <p:cNvPr id="3" name="TextBox 2">
            <a:extLst>
              <a:ext uri="{FF2B5EF4-FFF2-40B4-BE49-F238E27FC236}">
                <a16:creationId xmlns:a16="http://schemas.microsoft.com/office/drawing/2014/main" id="{63C14418-2286-4CD9-A4E1-BF60506F5482}"/>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Determine conserved amino acids of </a:t>
            </a:r>
            <a:r>
              <a:rPr lang="en-US" sz="2800" b="1" dirty="0">
                <a:solidFill>
                  <a:srgbClr val="F7941D"/>
                </a:solidFill>
                <a:latin typeface="+mj-lt"/>
              </a:rPr>
              <a:t>CRY1</a:t>
            </a:r>
            <a:r>
              <a:rPr lang="en-US" sz="2800" b="1" dirty="0">
                <a:latin typeface="+mj-lt"/>
              </a:rPr>
              <a:t> and mutant sequences to determine effects of deletion.</a:t>
            </a:r>
          </a:p>
        </p:txBody>
      </p:sp>
      <p:grpSp>
        <p:nvGrpSpPr>
          <p:cNvPr id="4" name="Group 3">
            <a:extLst>
              <a:ext uri="{FF2B5EF4-FFF2-40B4-BE49-F238E27FC236}">
                <a16:creationId xmlns:a16="http://schemas.microsoft.com/office/drawing/2014/main" id="{DDB81D3E-F3F0-42AF-A754-69D70CB9C5D6}"/>
              </a:ext>
            </a:extLst>
          </p:cNvPr>
          <p:cNvGrpSpPr/>
          <p:nvPr/>
        </p:nvGrpSpPr>
        <p:grpSpPr>
          <a:xfrm>
            <a:off x="289367" y="4785170"/>
            <a:ext cx="8196078" cy="762163"/>
            <a:chOff x="1480357" y="4272005"/>
            <a:chExt cx="6183285" cy="513165"/>
          </a:xfrm>
        </p:grpSpPr>
        <p:sp>
          <p:nvSpPr>
            <p:cNvPr id="9" name="Rounded Rectangle">
              <a:extLst>
                <a:ext uri="{FF2B5EF4-FFF2-40B4-BE49-F238E27FC236}">
                  <a16:creationId xmlns:a16="http://schemas.microsoft.com/office/drawing/2014/main" id="{5B042232-9825-4E08-A414-67EB6ACDF250}"/>
                </a:ext>
              </a:extLst>
            </p:cNvPr>
            <p:cNvSpPr/>
            <p:nvPr/>
          </p:nvSpPr>
          <p:spPr>
            <a:xfrm>
              <a:off x="1480357" y="4272005"/>
              <a:ext cx="6183285" cy="513165"/>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0" name="Rounded Rectangle">
              <a:extLst>
                <a:ext uri="{FF2B5EF4-FFF2-40B4-BE49-F238E27FC236}">
                  <a16:creationId xmlns:a16="http://schemas.microsoft.com/office/drawing/2014/main" id="{10F01EF0-B602-435E-82BC-B5B7DBCF8C43}"/>
                </a:ext>
              </a:extLst>
            </p:cNvPr>
            <p:cNvSpPr/>
            <p:nvPr/>
          </p:nvSpPr>
          <p:spPr>
            <a:xfrm>
              <a:off x="4338316" y="4276177"/>
              <a:ext cx="2043965" cy="508993"/>
            </a:xfrm>
            <a:prstGeom prst="roundRect">
              <a:avLst>
                <a:gd name="adj" fmla="val 28302"/>
              </a:avLst>
            </a:prstGeom>
            <a:solidFill>
              <a:srgbClr val="92D050"/>
            </a:solidFill>
            <a:ln w="12700">
              <a:miter lim="400000"/>
            </a:ln>
          </p:spPr>
          <p:txBody>
            <a:bodyPr lIns="35719" tIns="35719" rIns="35719" bIns="35719" anchor="ctr"/>
            <a:lstStyle/>
            <a:p>
              <a:pPr algn="ctr" defTabSz="642915">
                <a:defRPr sz="3000" b="0">
                  <a:effectLst>
                    <a:outerShdw blurRad="38100" dist="12700" dir="5400000" rotWithShape="0">
                      <a:srgbClr val="000000">
                        <a:alpha val="50000"/>
                      </a:srgbClr>
                    </a:outerShdw>
                  </a:effectLst>
                  <a:latin typeface="Gill Sans"/>
                  <a:ea typeface="Gill Sans"/>
                  <a:cs typeface="Gill Sans"/>
                  <a:sym typeface="Gill Sans"/>
                </a:defRPr>
              </a:pPr>
              <a:r>
                <a:rPr lang="en-US" sz="2400" dirty="0">
                  <a:solidFill>
                    <a:schemeClr val="bg1"/>
                  </a:solidFill>
                  <a:effectLst>
                    <a:outerShdw blurRad="38100" dist="12700" dir="5400000" rotWithShape="0">
                      <a:srgbClr val="000000">
                        <a:alpha val="50000"/>
                      </a:srgbClr>
                    </a:outerShdw>
                  </a:effectLst>
                  <a:sym typeface="Gill Sans"/>
                </a:rPr>
                <a:t>FAD binding domain</a:t>
              </a:r>
              <a:endParaRPr sz="2400" dirty="0">
                <a:solidFill>
                  <a:schemeClr val="bg1"/>
                </a:solidFill>
                <a:effectLst>
                  <a:outerShdw blurRad="38100" dist="12700" dir="5400000" rotWithShape="0">
                    <a:srgbClr val="000000">
                      <a:alpha val="50000"/>
                    </a:srgbClr>
                  </a:outerShdw>
                </a:effectLst>
                <a:sym typeface="Gill Sans"/>
              </a:endParaRPr>
            </a:p>
          </p:txBody>
        </p:sp>
        <p:sp>
          <p:nvSpPr>
            <p:cNvPr id="11" name="Rounded Rectangle">
              <a:extLst>
                <a:ext uri="{FF2B5EF4-FFF2-40B4-BE49-F238E27FC236}">
                  <a16:creationId xmlns:a16="http://schemas.microsoft.com/office/drawing/2014/main" id="{F61A5982-C04A-4EFB-87ED-14EA7919B35E}"/>
                </a:ext>
              </a:extLst>
            </p:cNvPr>
            <p:cNvSpPr/>
            <p:nvPr/>
          </p:nvSpPr>
          <p:spPr>
            <a:xfrm>
              <a:off x="1545856" y="4276177"/>
              <a:ext cx="1725022" cy="508993"/>
            </a:xfrm>
            <a:prstGeom prst="roundRect">
              <a:avLst>
                <a:gd name="adj" fmla="val 28302"/>
              </a:avLst>
            </a:prstGeom>
            <a:solidFill>
              <a:srgbClr val="009999"/>
            </a:solidFill>
            <a:ln w="12700">
              <a:miter lim="400000"/>
            </a:ln>
          </p:spPr>
          <p:txBody>
            <a:bodyPr lIns="35719" tIns="35719" rIns="35719" bIns="35719" anchor="ctr"/>
            <a:lstStyle/>
            <a:p>
              <a:pPr algn="ct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r>
                <a:rPr lang="en-US" sz="2800" dirty="0">
                  <a:solidFill>
                    <a:schemeClr val="bg1"/>
                  </a:solidFill>
                  <a:effectLst>
                    <a:outerShdw blurRad="38100" dist="12700" dir="5400000" rotWithShape="0">
                      <a:srgbClr val="000000">
                        <a:alpha val="50000"/>
                      </a:srgbClr>
                    </a:outerShdw>
                  </a:effectLst>
                  <a:sym typeface="Gill Sans"/>
                </a:rPr>
                <a:t>Photolyase</a:t>
              </a:r>
              <a:endParaRPr sz="2800" dirty="0">
                <a:solidFill>
                  <a:schemeClr val="bg1"/>
                </a:solidFill>
                <a:effectLst>
                  <a:outerShdw blurRad="38100" dist="12700" dir="5400000" rotWithShape="0">
                    <a:srgbClr val="000000">
                      <a:alpha val="50000"/>
                    </a:srgbClr>
                  </a:outerShdw>
                </a:effectLst>
                <a:sym typeface="Gill Sans"/>
              </a:endParaRPr>
            </a:p>
          </p:txBody>
        </p:sp>
      </p:grpSp>
      <p:pic>
        <p:nvPicPr>
          <p:cNvPr id="2050" name="Picture 2" descr="Image result for cartoon scissors">
            <a:extLst>
              <a:ext uri="{FF2B5EF4-FFF2-40B4-BE49-F238E27FC236}">
                <a16:creationId xmlns:a16="http://schemas.microsoft.com/office/drawing/2014/main" id="{EB71A8A0-3C60-45A2-8FF6-020A3A9C650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99258" y="4019909"/>
            <a:ext cx="681463" cy="76216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D39E5A3-92C9-4B2C-A240-D2EFE194A2E7}"/>
              </a:ext>
            </a:extLst>
          </p:cNvPr>
          <p:cNvGrpSpPr/>
          <p:nvPr/>
        </p:nvGrpSpPr>
        <p:grpSpPr>
          <a:xfrm>
            <a:off x="289367" y="2037564"/>
            <a:ext cx="8565266" cy="957206"/>
            <a:chOff x="376187" y="2069732"/>
            <a:chExt cx="8565266" cy="957206"/>
          </a:xfrm>
        </p:grpSpPr>
        <p:grpSp>
          <p:nvGrpSpPr>
            <p:cNvPr id="8" name="Group 7">
              <a:extLst>
                <a:ext uri="{FF2B5EF4-FFF2-40B4-BE49-F238E27FC236}">
                  <a16:creationId xmlns:a16="http://schemas.microsoft.com/office/drawing/2014/main" id="{25107D53-DFB4-451B-A05C-DF2CC2039A0A}"/>
                </a:ext>
              </a:extLst>
            </p:cNvPr>
            <p:cNvGrpSpPr/>
            <p:nvPr/>
          </p:nvGrpSpPr>
          <p:grpSpPr>
            <a:xfrm>
              <a:off x="376187" y="2072830"/>
              <a:ext cx="5769980" cy="954108"/>
              <a:chOff x="3119377" y="2037564"/>
              <a:chExt cx="5769980" cy="954108"/>
            </a:xfrm>
          </p:grpSpPr>
          <p:sp>
            <p:nvSpPr>
              <p:cNvPr id="6" name="Arrow: Chevron 5">
                <a:extLst>
                  <a:ext uri="{FF2B5EF4-FFF2-40B4-BE49-F238E27FC236}">
                    <a16:creationId xmlns:a16="http://schemas.microsoft.com/office/drawing/2014/main" id="{1CD649AC-B004-4246-BF0D-4758732DDD49}"/>
                  </a:ext>
                </a:extLst>
              </p:cNvPr>
              <p:cNvSpPr/>
              <p:nvPr/>
            </p:nvSpPr>
            <p:spPr>
              <a:xfrm>
                <a:off x="3119377" y="2037565"/>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sp>
            <p:nvSpPr>
              <p:cNvPr id="7" name="Arrow: Chevron 6">
                <a:extLst>
                  <a:ext uri="{FF2B5EF4-FFF2-40B4-BE49-F238E27FC236}">
                    <a16:creationId xmlns:a16="http://schemas.microsoft.com/office/drawing/2014/main" id="{8DCF2E8C-DAD9-4104-ACC4-9D5F0EC45758}"/>
                  </a:ext>
                </a:extLst>
              </p:cNvPr>
              <p:cNvSpPr/>
              <p:nvPr/>
            </p:nvSpPr>
            <p:spPr>
              <a:xfrm>
                <a:off x="5914663" y="2037564"/>
                <a:ext cx="2974694" cy="954107"/>
              </a:xfrm>
              <a:prstGeom prst="chevron">
                <a:avLst/>
              </a:prstGeom>
              <a:solidFill>
                <a:srgbClr val="006699">
                  <a:alpha val="70000"/>
                </a:srgbClr>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Screen</a:t>
                </a:r>
              </a:p>
            </p:txBody>
          </p:sp>
        </p:grpSp>
        <p:sp>
          <p:nvSpPr>
            <p:cNvPr id="13" name="Arrow: Chevron 12">
              <a:extLst>
                <a:ext uri="{FF2B5EF4-FFF2-40B4-BE49-F238E27FC236}">
                  <a16:creationId xmlns:a16="http://schemas.microsoft.com/office/drawing/2014/main" id="{464CFF3B-A09B-449C-8918-956799302EF6}"/>
                </a:ext>
              </a:extLst>
            </p:cNvPr>
            <p:cNvSpPr/>
            <p:nvPr/>
          </p:nvSpPr>
          <p:spPr>
            <a:xfrm>
              <a:off x="5966759" y="2069732"/>
              <a:ext cx="2974694" cy="954107"/>
            </a:xfrm>
            <a:prstGeom prst="chevron">
              <a:avLst/>
            </a:prstGeom>
            <a:solidFill>
              <a:srgbClr val="006699">
                <a:alpha val="70000"/>
              </a:srgbClr>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Clustal</a:t>
              </a:r>
              <a:r>
                <a:rPr lang="en-US" sz="2400" b="1" dirty="0">
                  <a:solidFill>
                    <a:schemeClr val="bg1"/>
                  </a:solidFill>
                </a:rPr>
                <a:t> Omega</a:t>
              </a:r>
            </a:p>
          </p:txBody>
        </p:sp>
      </p:grpSp>
    </p:spTree>
    <p:extLst>
      <p:ext uri="{BB962C8B-B14F-4D97-AF65-F5344CB8AC3E}">
        <p14:creationId xmlns:p14="http://schemas.microsoft.com/office/powerpoint/2010/main" val="209447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006699"/>
          </a:solidFill>
          <a:ln>
            <a:solidFill>
              <a:srgbClr val="006699"/>
            </a:solidFill>
          </a:ln>
        </p:spPr>
        <p:txBody>
          <a:bodyPr>
            <a:noAutofit/>
          </a:bodyPr>
          <a:lstStyle/>
          <a:p>
            <a:pPr algn="ctr"/>
            <a:r>
              <a:rPr lang="en-US" sz="3600" b="1" dirty="0">
                <a:solidFill>
                  <a:schemeClr val="bg1"/>
                </a:solidFill>
              </a:rPr>
              <a:t>Aim 1</a:t>
            </a:r>
          </a:p>
        </p:txBody>
      </p:sp>
      <p:sp>
        <p:nvSpPr>
          <p:cNvPr id="3" name="TextBox 2">
            <a:extLst>
              <a:ext uri="{FF2B5EF4-FFF2-40B4-BE49-F238E27FC236}">
                <a16:creationId xmlns:a16="http://schemas.microsoft.com/office/drawing/2014/main" id="{63C14418-2286-4CD9-A4E1-BF60506F5482}"/>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Determine conserved amino acids of </a:t>
            </a:r>
            <a:r>
              <a:rPr lang="en-US" sz="2800" b="1" dirty="0">
                <a:solidFill>
                  <a:srgbClr val="F7941D"/>
                </a:solidFill>
                <a:latin typeface="+mj-lt"/>
              </a:rPr>
              <a:t>CRY1</a:t>
            </a:r>
            <a:r>
              <a:rPr lang="en-US" sz="2800" b="1" dirty="0">
                <a:latin typeface="+mj-lt"/>
              </a:rPr>
              <a:t> and mutant sequences to determine effects of deletion.</a:t>
            </a:r>
          </a:p>
        </p:txBody>
      </p:sp>
      <p:grpSp>
        <p:nvGrpSpPr>
          <p:cNvPr id="8" name="Group 7">
            <a:extLst>
              <a:ext uri="{FF2B5EF4-FFF2-40B4-BE49-F238E27FC236}">
                <a16:creationId xmlns:a16="http://schemas.microsoft.com/office/drawing/2014/main" id="{25107D53-DFB4-451B-A05C-DF2CC2039A0A}"/>
              </a:ext>
            </a:extLst>
          </p:cNvPr>
          <p:cNvGrpSpPr/>
          <p:nvPr/>
        </p:nvGrpSpPr>
        <p:grpSpPr>
          <a:xfrm>
            <a:off x="289367" y="2037564"/>
            <a:ext cx="8565266" cy="954107"/>
            <a:chOff x="324091" y="2037564"/>
            <a:chExt cx="8565266" cy="954107"/>
          </a:xfrm>
        </p:grpSpPr>
        <p:sp>
          <p:nvSpPr>
            <p:cNvPr id="5" name="Arrow: Chevron 4">
              <a:extLst>
                <a:ext uri="{FF2B5EF4-FFF2-40B4-BE49-F238E27FC236}">
                  <a16:creationId xmlns:a16="http://schemas.microsoft.com/office/drawing/2014/main" id="{FFFD1AAA-E216-45F3-96BA-7DEEB0D614AF}"/>
                </a:ext>
              </a:extLst>
            </p:cNvPr>
            <p:cNvSpPr/>
            <p:nvPr/>
          </p:nvSpPr>
          <p:spPr>
            <a:xfrm>
              <a:off x="324091" y="2037564"/>
              <a:ext cx="2974694" cy="954107"/>
            </a:xfrm>
            <a:prstGeom prst="chevron">
              <a:avLst/>
            </a:prstGeom>
            <a:solidFill>
              <a:srgbClr val="006699">
                <a:alpha val="70000"/>
              </a:srgbClr>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sp>
          <p:nvSpPr>
            <p:cNvPr id="6" name="Arrow: Chevron 5">
              <a:extLst>
                <a:ext uri="{FF2B5EF4-FFF2-40B4-BE49-F238E27FC236}">
                  <a16:creationId xmlns:a16="http://schemas.microsoft.com/office/drawing/2014/main" id="{1CD649AC-B004-4246-BF0D-4758732DDD49}"/>
                </a:ext>
              </a:extLst>
            </p:cNvPr>
            <p:cNvSpPr/>
            <p:nvPr/>
          </p:nvSpPr>
          <p:spPr>
            <a:xfrm>
              <a:off x="5914663" y="2037564"/>
              <a:ext cx="2974694" cy="954107"/>
            </a:xfrm>
            <a:prstGeom prst="chevron">
              <a:avLst/>
            </a:prstGeom>
            <a:solidFill>
              <a:srgbClr val="006699">
                <a:alpha val="70000"/>
              </a:srgbClr>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Clustal</a:t>
              </a:r>
              <a:r>
                <a:rPr lang="en-US" sz="2400" b="1" dirty="0">
                  <a:solidFill>
                    <a:schemeClr val="bg1"/>
                  </a:solidFill>
                </a:rPr>
                <a:t> Omega</a:t>
              </a:r>
            </a:p>
          </p:txBody>
        </p:sp>
        <p:sp>
          <p:nvSpPr>
            <p:cNvPr id="7" name="Arrow: Chevron 6">
              <a:extLst>
                <a:ext uri="{FF2B5EF4-FFF2-40B4-BE49-F238E27FC236}">
                  <a16:creationId xmlns:a16="http://schemas.microsoft.com/office/drawing/2014/main" id="{8DCF2E8C-DAD9-4104-ACC4-9D5F0EC45758}"/>
                </a:ext>
              </a:extLst>
            </p:cNvPr>
            <p:cNvSpPr/>
            <p:nvPr/>
          </p:nvSpPr>
          <p:spPr>
            <a:xfrm>
              <a:off x="3119377" y="2037564"/>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Screen</a:t>
              </a:r>
            </a:p>
          </p:txBody>
        </p:sp>
      </p:grpSp>
      <p:grpSp>
        <p:nvGrpSpPr>
          <p:cNvPr id="12" name="Group 11">
            <a:extLst>
              <a:ext uri="{FF2B5EF4-FFF2-40B4-BE49-F238E27FC236}">
                <a16:creationId xmlns:a16="http://schemas.microsoft.com/office/drawing/2014/main" id="{DA083BE6-141A-4588-81FD-543CCFB5B1BA}"/>
              </a:ext>
            </a:extLst>
          </p:cNvPr>
          <p:cNvGrpSpPr/>
          <p:nvPr/>
        </p:nvGrpSpPr>
        <p:grpSpPr>
          <a:xfrm>
            <a:off x="666750" y="3949844"/>
            <a:ext cx="7714673" cy="1909511"/>
            <a:chOff x="666750" y="3949844"/>
            <a:chExt cx="7714673" cy="1909511"/>
          </a:xfrm>
        </p:grpSpPr>
        <p:grpSp>
          <p:nvGrpSpPr>
            <p:cNvPr id="10" name="Group 9">
              <a:extLst>
                <a:ext uri="{FF2B5EF4-FFF2-40B4-BE49-F238E27FC236}">
                  <a16:creationId xmlns:a16="http://schemas.microsoft.com/office/drawing/2014/main" id="{13B152E8-F245-4DC1-93FF-3C76E8F68329}"/>
                </a:ext>
              </a:extLst>
            </p:cNvPr>
            <p:cNvGrpSpPr/>
            <p:nvPr/>
          </p:nvGrpSpPr>
          <p:grpSpPr>
            <a:xfrm>
              <a:off x="2028083" y="5389455"/>
              <a:ext cx="5790173" cy="469900"/>
              <a:chOff x="2028083" y="5389455"/>
              <a:chExt cx="5790173" cy="469900"/>
            </a:xfrm>
          </p:grpSpPr>
          <p:sp>
            <p:nvSpPr>
              <p:cNvPr id="4" name="TextBox 3">
                <a:extLst>
                  <a:ext uri="{FF2B5EF4-FFF2-40B4-BE49-F238E27FC236}">
                    <a16:creationId xmlns:a16="http://schemas.microsoft.com/office/drawing/2014/main" id="{D535E0AD-26D8-4BB8-A26D-DA5D4816270B}"/>
                  </a:ext>
                </a:extLst>
              </p:cNvPr>
              <p:cNvSpPr txBox="1"/>
              <p:nvPr/>
            </p:nvSpPr>
            <p:spPr>
              <a:xfrm>
                <a:off x="2028083" y="5397690"/>
                <a:ext cx="1435260" cy="461665"/>
              </a:xfrm>
              <a:prstGeom prst="rect">
                <a:avLst/>
              </a:prstGeom>
              <a:noFill/>
            </p:spPr>
            <p:txBody>
              <a:bodyPr wrap="square" rtlCol="0">
                <a:spAutoFit/>
              </a:bodyPr>
              <a:lstStyle/>
              <a:p>
                <a:r>
                  <a:rPr lang="en-US" sz="2400" b="1" dirty="0"/>
                  <a:t>WT</a:t>
                </a:r>
                <a:endParaRPr lang="en-US" b="1" dirty="0"/>
              </a:p>
            </p:txBody>
          </p:sp>
          <p:sp>
            <p:nvSpPr>
              <p:cNvPr id="11" name="TextBox 10">
                <a:extLst>
                  <a:ext uri="{FF2B5EF4-FFF2-40B4-BE49-F238E27FC236}">
                    <a16:creationId xmlns:a16="http://schemas.microsoft.com/office/drawing/2014/main" id="{BFB592C3-59A6-43F4-96A0-A7994DAE62AC}"/>
                  </a:ext>
                </a:extLst>
              </p:cNvPr>
              <p:cNvSpPr txBox="1"/>
              <p:nvPr/>
            </p:nvSpPr>
            <p:spPr>
              <a:xfrm>
                <a:off x="5076985" y="5389455"/>
                <a:ext cx="2741271" cy="461665"/>
              </a:xfrm>
              <a:prstGeom prst="rect">
                <a:avLst/>
              </a:prstGeom>
              <a:noFill/>
            </p:spPr>
            <p:txBody>
              <a:bodyPr wrap="square" rtlCol="0">
                <a:spAutoFit/>
              </a:bodyPr>
              <a:lstStyle/>
              <a:p>
                <a:r>
                  <a:rPr lang="en-US" sz="2400" b="1" dirty="0"/>
                  <a:t>Mutagenic Cry1 Δ11</a:t>
                </a:r>
              </a:p>
            </p:txBody>
          </p:sp>
        </p:grpSp>
        <p:pic>
          <p:nvPicPr>
            <p:cNvPr id="1026" name="Picture 2">
              <a:extLst>
                <a:ext uri="{FF2B5EF4-FFF2-40B4-BE49-F238E27FC236}">
                  <a16:creationId xmlns:a16="http://schemas.microsoft.com/office/drawing/2014/main" id="{5B706032-E3BC-456A-A60A-702D7C3DE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3949844"/>
              <a:ext cx="35433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8CB94F6A-692F-402D-A2A5-C78130BE83E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8123" y="3949844"/>
              <a:ext cx="3543300" cy="12858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053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107D53-DFB4-451B-A05C-DF2CC2039A0A}"/>
              </a:ext>
            </a:extLst>
          </p:cNvPr>
          <p:cNvGrpSpPr/>
          <p:nvPr/>
        </p:nvGrpSpPr>
        <p:grpSpPr>
          <a:xfrm>
            <a:off x="289367" y="2030982"/>
            <a:ext cx="8565266" cy="960689"/>
            <a:chOff x="324091" y="2030982"/>
            <a:chExt cx="8565266" cy="960689"/>
          </a:xfrm>
        </p:grpSpPr>
        <p:sp>
          <p:nvSpPr>
            <p:cNvPr id="5" name="Arrow: Chevron 4">
              <a:extLst>
                <a:ext uri="{FF2B5EF4-FFF2-40B4-BE49-F238E27FC236}">
                  <a16:creationId xmlns:a16="http://schemas.microsoft.com/office/drawing/2014/main" id="{FFFD1AAA-E216-45F3-96BA-7DEEB0D614AF}"/>
                </a:ext>
              </a:extLst>
            </p:cNvPr>
            <p:cNvSpPr/>
            <p:nvPr/>
          </p:nvSpPr>
          <p:spPr>
            <a:xfrm>
              <a:off x="5914663" y="2037564"/>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Clustal</a:t>
              </a:r>
              <a:r>
                <a:rPr lang="en-US" sz="2400" b="1" dirty="0">
                  <a:solidFill>
                    <a:schemeClr val="bg1"/>
                  </a:solidFill>
                </a:rPr>
                <a:t> Omega</a:t>
              </a:r>
            </a:p>
          </p:txBody>
        </p:sp>
        <p:sp>
          <p:nvSpPr>
            <p:cNvPr id="7" name="Arrow: Chevron 6">
              <a:extLst>
                <a:ext uri="{FF2B5EF4-FFF2-40B4-BE49-F238E27FC236}">
                  <a16:creationId xmlns:a16="http://schemas.microsoft.com/office/drawing/2014/main" id="{8DCF2E8C-DAD9-4104-ACC4-9D5F0EC45758}"/>
                </a:ext>
              </a:extLst>
            </p:cNvPr>
            <p:cNvSpPr/>
            <p:nvPr/>
          </p:nvSpPr>
          <p:spPr>
            <a:xfrm>
              <a:off x="3119377" y="2030982"/>
              <a:ext cx="2974694" cy="954107"/>
            </a:xfrm>
            <a:prstGeom prst="chevron">
              <a:avLst/>
            </a:prstGeom>
            <a:solidFill>
              <a:srgbClr val="006699">
                <a:alpha val="70000"/>
              </a:srgbClr>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Screen</a:t>
              </a:r>
            </a:p>
          </p:txBody>
        </p:sp>
        <p:sp>
          <p:nvSpPr>
            <p:cNvPr id="6" name="Arrow: Chevron 5">
              <a:extLst>
                <a:ext uri="{FF2B5EF4-FFF2-40B4-BE49-F238E27FC236}">
                  <a16:creationId xmlns:a16="http://schemas.microsoft.com/office/drawing/2014/main" id="{1CD649AC-B004-4246-BF0D-4758732DDD49}"/>
                </a:ext>
              </a:extLst>
            </p:cNvPr>
            <p:cNvSpPr/>
            <p:nvPr/>
          </p:nvSpPr>
          <p:spPr>
            <a:xfrm>
              <a:off x="324091" y="2037564"/>
              <a:ext cx="2974694" cy="954107"/>
            </a:xfrm>
            <a:prstGeom prst="chevron">
              <a:avLst/>
            </a:prstGeom>
            <a:solidFill>
              <a:srgbClr val="006699">
                <a:alpha val="70000"/>
              </a:srgbClr>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grpSp>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006699"/>
          </a:solidFill>
          <a:ln>
            <a:solidFill>
              <a:srgbClr val="006699"/>
            </a:solidFill>
          </a:ln>
        </p:spPr>
        <p:txBody>
          <a:bodyPr>
            <a:noAutofit/>
          </a:bodyPr>
          <a:lstStyle/>
          <a:p>
            <a:pPr algn="ctr"/>
            <a:r>
              <a:rPr lang="en-US" sz="3600" b="1" dirty="0">
                <a:solidFill>
                  <a:schemeClr val="bg1"/>
                </a:solidFill>
              </a:rPr>
              <a:t>Aim 1</a:t>
            </a:r>
          </a:p>
        </p:txBody>
      </p:sp>
      <p:sp>
        <p:nvSpPr>
          <p:cNvPr id="3" name="TextBox 2">
            <a:extLst>
              <a:ext uri="{FF2B5EF4-FFF2-40B4-BE49-F238E27FC236}">
                <a16:creationId xmlns:a16="http://schemas.microsoft.com/office/drawing/2014/main" id="{63C14418-2286-4CD9-A4E1-BF60506F5482}"/>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Determine conserved amino acids of </a:t>
            </a:r>
            <a:r>
              <a:rPr lang="en-US" sz="2800" b="1" dirty="0">
                <a:solidFill>
                  <a:srgbClr val="F7941D"/>
                </a:solidFill>
                <a:latin typeface="+mj-lt"/>
              </a:rPr>
              <a:t>CRY1</a:t>
            </a:r>
            <a:r>
              <a:rPr lang="en-US" sz="2800" b="1" dirty="0">
                <a:latin typeface="+mj-lt"/>
              </a:rPr>
              <a:t> and mutant sequences to determine effects of deletion.</a:t>
            </a:r>
          </a:p>
        </p:txBody>
      </p:sp>
      <p:pic>
        <p:nvPicPr>
          <p:cNvPr id="1026" name="Picture 2" descr="Picture">
            <a:extLst>
              <a:ext uri="{FF2B5EF4-FFF2-40B4-BE49-F238E27FC236}">
                <a16:creationId xmlns:a16="http://schemas.microsoft.com/office/drawing/2014/main" id="{1EA0DEAA-0E6A-4D6E-8A9C-1C1679E9B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23" y="3866330"/>
            <a:ext cx="911914" cy="2230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E68F9DA-DD04-401F-9404-AABED081A393}"/>
              </a:ext>
            </a:extLst>
          </p:cNvPr>
          <p:cNvPicPr>
            <a:picLocks noChangeAspect="1"/>
          </p:cNvPicPr>
          <p:nvPr/>
        </p:nvPicPr>
        <p:blipFill>
          <a:blip r:embed="rId4"/>
          <a:stretch>
            <a:fillRect/>
          </a:stretch>
        </p:blipFill>
        <p:spPr>
          <a:xfrm>
            <a:off x="1858822" y="3148343"/>
            <a:ext cx="2000250" cy="1323975"/>
          </a:xfrm>
          <a:prstGeom prst="rect">
            <a:avLst/>
          </a:prstGeom>
        </p:spPr>
      </p:pic>
      <p:pic>
        <p:nvPicPr>
          <p:cNvPr id="12" name="Picture 11">
            <a:extLst>
              <a:ext uri="{FF2B5EF4-FFF2-40B4-BE49-F238E27FC236}">
                <a16:creationId xmlns:a16="http://schemas.microsoft.com/office/drawing/2014/main" id="{88BB10AE-1BD7-4673-8B8B-2F3CA884D3C2}"/>
              </a:ext>
            </a:extLst>
          </p:cNvPr>
          <p:cNvPicPr>
            <a:picLocks noChangeAspect="1"/>
          </p:cNvPicPr>
          <p:nvPr/>
        </p:nvPicPr>
        <p:blipFill>
          <a:blip r:embed="rId5"/>
          <a:stretch>
            <a:fillRect/>
          </a:stretch>
        </p:blipFill>
        <p:spPr>
          <a:xfrm>
            <a:off x="1858822" y="4498049"/>
            <a:ext cx="1647825" cy="1323975"/>
          </a:xfrm>
          <a:prstGeom prst="rect">
            <a:avLst/>
          </a:prstGeom>
        </p:spPr>
      </p:pic>
      <p:pic>
        <p:nvPicPr>
          <p:cNvPr id="13" name="Picture 12">
            <a:extLst>
              <a:ext uri="{FF2B5EF4-FFF2-40B4-BE49-F238E27FC236}">
                <a16:creationId xmlns:a16="http://schemas.microsoft.com/office/drawing/2014/main" id="{EB9985B4-241F-4466-AA59-9333CEE7D739}"/>
              </a:ext>
            </a:extLst>
          </p:cNvPr>
          <p:cNvPicPr>
            <a:picLocks noChangeAspect="1"/>
          </p:cNvPicPr>
          <p:nvPr/>
        </p:nvPicPr>
        <p:blipFill>
          <a:blip r:embed="rId6"/>
          <a:stretch>
            <a:fillRect/>
          </a:stretch>
        </p:blipFill>
        <p:spPr>
          <a:xfrm>
            <a:off x="1825484" y="5871290"/>
            <a:ext cx="1714500" cy="847725"/>
          </a:xfrm>
          <a:prstGeom prst="rect">
            <a:avLst/>
          </a:prstGeom>
        </p:spPr>
      </p:pic>
      <p:pic>
        <p:nvPicPr>
          <p:cNvPr id="45" name="Picture 44">
            <a:extLst>
              <a:ext uri="{FF2B5EF4-FFF2-40B4-BE49-F238E27FC236}">
                <a16:creationId xmlns:a16="http://schemas.microsoft.com/office/drawing/2014/main" id="{3269D41D-7268-44BA-B44C-FAF02592DE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1230" y="3403555"/>
            <a:ext cx="4982489" cy="2969536"/>
          </a:xfrm>
          <a:prstGeom prst="rect">
            <a:avLst/>
          </a:prstGeom>
        </p:spPr>
      </p:pic>
    </p:spTree>
    <p:extLst>
      <p:ext uri="{BB962C8B-B14F-4D97-AF65-F5344CB8AC3E}">
        <p14:creationId xmlns:p14="http://schemas.microsoft.com/office/powerpoint/2010/main" val="74036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009999"/>
          </a:solidFill>
          <a:ln>
            <a:solidFill>
              <a:srgbClr val="009999"/>
            </a:solidFill>
          </a:ln>
        </p:spPr>
        <p:txBody>
          <a:bodyPr>
            <a:noAutofit/>
          </a:bodyPr>
          <a:lstStyle/>
          <a:p>
            <a:pPr algn="ctr"/>
            <a:r>
              <a:rPr lang="en-US" sz="3600" b="1" dirty="0">
                <a:solidFill>
                  <a:schemeClr val="bg1"/>
                </a:solidFill>
              </a:rPr>
              <a:t>Aim 2</a:t>
            </a:r>
          </a:p>
        </p:txBody>
      </p:sp>
      <p:sp>
        <p:nvSpPr>
          <p:cNvPr id="3" name="TextBox 2">
            <a:extLst>
              <a:ext uri="{FF2B5EF4-FFF2-40B4-BE49-F238E27FC236}">
                <a16:creationId xmlns:a16="http://schemas.microsoft.com/office/drawing/2014/main" id="{B3F7384C-FFA1-490F-9CEF-042EC59B08DA}"/>
              </a:ext>
            </a:extLst>
          </p:cNvPr>
          <p:cNvSpPr txBox="1"/>
          <p:nvPr/>
        </p:nvSpPr>
        <p:spPr>
          <a:xfrm>
            <a:off x="68094" y="994065"/>
            <a:ext cx="9007812" cy="523220"/>
          </a:xfrm>
          <a:prstGeom prst="rect">
            <a:avLst/>
          </a:prstGeom>
          <a:noFill/>
        </p:spPr>
        <p:txBody>
          <a:bodyPr wrap="square" rtlCol="0">
            <a:spAutoFit/>
          </a:bodyPr>
          <a:lstStyle/>
          <a:p>
            <a:pPr algn="ctr"/>
            <a:r>
              <a:rPr lang="en-US" sz="2800" b="1" dirty="0">
                <a:latin typeface="+mj-lt"/>
              </a:rPr>
              <a:t>Establish protein interactions resulting from mutations in </a:t>
            </a:r>
            <a:r>
              <a:rPr lang="en-US" sz="2800" b="1" dirty="0">
                <a:solidFill>
                  <a:srgbClr val="F7941D"/>
                </a:solidFill>
                <a:latin typeface="+mj-lt"/>
              </a:rPr>
              <a:t>CRY1</a:t>
            </a:r>
            <a:r>
              <a:rPr lang="en-US" sz="2800" b="1" dirty="0">
                <a:latin typeface="+mj-lt"/>
              </a:rPr>
              <a:t>.  </a:t>
            </a:r>
          </a:p>
        </p:txBody>
      </p:sp>
      <p:grpSp>
        <p:nvGrpSpPr>
          <p:cNvPr id="16" name="Group 15">
            <a:extLst>
              <a:ext uri="{FF2B5EF4-FFF2-40B4-BE49-F238E27FC236}">
                <a16:creationId xmlns:a16="http://schemas.microsoft.com/office/drawing/2014/main" id="{EFF18472-69BA-4F29-A60A-AEB50AF9F146}"/>
              </a:ext>
            </a:extLst>
          </p:cNvPr>
          <p:cNvGrpSpPr/>
          <p:nvPr/>
        </p:nvGrpSpPr>
        <p:grpSpPr>
          <a:xfrm>
            <a:off x="289367" y="1863943"/>
            <a:ext cx="8565266" cy="954108"/>
            <a:chOff x="289367" y="2153310"/>
            <a:chExt cx="8565266" cy="954108"/>
          </a:xfrm>
          <a:solidFill>
            <a:srgbClr val="00CC99"/>
          </a:solidFill>
        </p:grpSpPr>
        <p:sp>
          <p:nvSpPr>
            <p:cNvPr id="17" name="Arrow: Chevron 16">
              <a:extLst>
                <a:ext uri="{FF2B5EF4-FFF2-40B4-BE49-F238E27FC236}">
                  <a16:creationId xmlns:a16="http://schemas.microsoft.com/office/drawing/2014/main" id="{B4A357AF-B6FF-42CA-824D-EDA48FEE7C57}"/>
                </a:ext>
              </a:extLst>
            </p:cNvPr>
            <p:cNvSpPr/>
            <p:nvPr/>
          </p:nvSpPr>
          <p:spPr>
            <a:xfrm>
              <a:off x="289367" y="2153311"/>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sp>
          <p:nvSpPr>
            <p:cNvPr id="18" name="Arrow: Chevron 17">
              <a:extLst>
                <a:ext uri="{FF2B5EF4-FFF2-40B4-BE49-F238E27FC236}">
                  <a16:creationId xmlns:a16="http://schemas.microsoft.com/office/drawing/2014/main" id="{FBD00796-FB33-4CF4-A55C-FAA54E861E7D}"/>
                </a:ext>
              </a:extLst>
            </p:cNvPr>
            <p:cNvSpPr/>
            <p:nvPr/>
          </p:nvSpPr>
          <p:spPr>
            <a:xfrm>
              <a:off x="3084653" y="2153310"/>
              <a:ext cx="2974694" cy="954107"/>
            </a:xfrm>
            <a:prstGeom prst="chevron">
              <a:avLst/>
            </a:prstGeom>
            <a:solidFill>
              <a:srgbClr val="4CB7B7">
                <a:alpha val="50000"/>
              </a:srgbClr>
            </a:solidFill>
            <a:ln>
              <a:solidFill>
                <a:srgbClr val="4CB7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TAP tag or </a:t>
              </a:r>
            </a:p>
            <a:p>
              <a:pPr algn="ctr"/>
              <a:r>
                <a:rPr lang="en-US" sz="2400" b="1" dirty="0">
                  <a:solidFill>
                    <a:schemeClr val="bg1"/>
                  </a:solidFill>
                </a:rPr>
                <a:t>Mass Spec</a:t>
              </a:r>
            </a:p>
          </p:txBody>
        </p:sp>
        <p:sp>
          <p:nvSpPr>
            <p:cNvPr id="19" name="Arrow: Chevron 18">
              <a:extLst>
                <a:ext uri="{FF2B5EF4-FFF2-40B4-BE49-F238E27FC236}">
                  <a16:creationId xmlns:a16="http://schemas.microsoft.com/office/drawing/2014/main" id="{078FD0A1-33FA-4376-AD83-12AAFE9AF49E}"/>
                </a:ext>
              </a:extLst>
            </p:cNvPr>
            <p:cNvSpPr/>
            <p:nvPr/>
          </p:nvSpPr>
          <p:spPr>
            <a:xfrm>
              <a:off x="5879939" y="2153311"/>
              <a:ext cx="2974694" cy="954107"/>
            </a:xfrm>
            <a:prstGeom prst="chevron">
              <a:avLst/>
            </a:prstGeom>
            <a:solidFill>
              <a:srgbClr val="4CB7B7">
                <a:alpha val="50000"/>
              </a:srgbClr>
            </a:solidFill>
            <a:ln>
              <a:solidFill>
                <a:srgbClr val="4CB7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GO terms for interactions</a:t>
              </a:r>
            </a:p>
          </p:txBody>
        </p:sp>
      </p:grpSp>
      <p:pic>
        <p:nvPicPr>
          <p:cNvPr id="20" name="Picture 19">
            <a:extLst>
              <a:ext uri="{FF2B5EF4-FFF2-40B4-BE49-F238E27FC236}">
                <a16:creationId xmlns:a16="http://schemas.microsoft.com/office/drawing/2014/main" id="{6DAAD3FE-11D9-4848-8779-34090A7AF35B}"/>
              </a:ext>
            </a:extLst>
          </p:cNvPr>
          <p:cNvPicPr>
            <a:picLocks noChangeAspect="1"/>
          </p:cNvPicPr>
          <p:nvPr/>
        </p:nvPicPr>
        <p:blipFill>
          <a:blip r:embed="rId3"/>
          <a:stretch>
            <a:fillRect/>
          </a:stretch>
        </p:blipFill>
        <p:spPr>
          <a:xfrm>
            <a:off x="1272443" y="3643037"/>
            <a:ext cx="6599114" cy="1295104"/>
          </a:xfrm>
          <a:prstGeom prst="rect">
            <a:avLst/>
          </a:prstGeom>
        </p:spPr>
      </p:pic>
      <p:sp>
        <p:nvSpPr>
          <p:cNvPr id="21" name="TextBox 20">
            <a:extLst>
              <a:ext uri="{FF2B5EF4-FFF2-40B4-BE49-F238E27FC236}">
                <a16:creationId xmlns:a16="http://schemas.microsoft.com/office/drawing/2014/main" id="{51789457-A9CB-4A3E-8F6E-DE01751268BF}"/>
              </a:ext>
            </a:extLst>
          </p:cNvPr>
          <p:cNvSpPr txBox="1"/>
          <p:nvPr/>
        </p:nvSpPr>
        <p:spPr>
          <a:xfrm>
            <a:off x="1967696" y="4938141"/>
            <a:ext cx="5208607" cy="461665"/>
          </a:xfrm>
          <a:prstGeom prst="rect">
            <a:avLst/>
          </a:prstGeom>
          <a:noFill/>
        </p:spPr>
        <p:txBody>
          <a:bodyPr wrap="square" rtlCol="0">
            <a:spAutoFit/>
          </a:bodyPr>
          <a:lstStyle/>
          <a:p>
            <a:r>
              <a:rPr lang="en-US" sz="2400" b="1" dirty="0"/>
              <a:t>Creation of Mutagenic Cry1 Δ11 lines</a:t>
            </a:r>
          </a:p>
        </p:txBody>
      </p:sp>
    </p:spTree>
    <p:extLst>
      <p:ext uri="{BB962C8B-B14F-4D97-AF65-F5344CB8AC3E}">
        <p14:creationId xmlns:p14="http://schemas.microsoft.com/office/powerpoint/2010/main" val="302930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009999"/>
          </a:solidFill>
          <a:ln>
            <a:solidFill>
              <a:srgbClr val="009999"/>
            </a:solidFill>
          </a:ln>
        </p:spPr>
        <p:txBody>
          <a:bodyPr>
            <a:noAutofit/>
          </a:bodyPr>
          <a:lstStyle/>
          <a:p>
            <a:pPr algn="ctr"/>
            <a:r>
              <a:rPr lang="en-US" sz="3600" b="1" dirty="0">
                <a:solidFill>
                  <a:schemeClr val="bg1"/>
                </a:solidFill>
              </a:rPr>
              <a:t>Aim 2</a:t>
            </a:r>
          </a:p>
        </p:txBody>
      </p:sp>
      <p:sp>
        <p:nvSpPr>
          <p:cNvPr id="3" name="TextBox 2">
            <a:extLst>
              <a:ext uri="{FF2B5EF4-FFF2-40B4-BE49-F238E27FC236}">
                <a16:creationId xmlns:a16="http://schemas.microsoft.com/office/drawing/2014/main" id="{B3F7384C-FFA1-490F-9CEF-042EC59B08DA}"/>
              </a:ext>
            </a:extLst>
          </p:cNvPr>
          <p:cNvSpPr txBox="1"/>
          <p:nvPr/>
        </p:nvSpPr>
        <p:spPr>
          <a:xfrm>
            <a:off x="68094" y="994065"/>
            <a:ext cx="9007812" cy="523220"/>
          </a:xfrm>
          <a:prstGeom prst="rect">
            <a:avLst/>
          </a:prstGeom>
          <a:noFill/>
        </p:spPr>
        <p:txBody>
          <a:bodyPr wrap="square" rtlCol="0">
            <a:spAutoFit/>
          </a:bodyPr>
          <a:lstStyle/>
          <a:p>
            <a:pPr algn="ctr"/>
            <a:r>
              <a:rPr lang="en-US" sz="2800" b="1" dirty="0">
                <a:latin typeface="+mj-lt"/>
              </a:rPr>
              <a:t>Establish protein interactions resulting from mutations in </a:t>
            </a:r>
            <a:r>
              <a:rPr lang="en-US" sz="2800" b="1" dirty="0">
                <a:solidFill>
                  <a:srgbClr val="F7941D"/>
                </a:solidFill>
                <a:latin typeface="+mj-lt"/>
              </a:rPr>
              <a:t>CRY1</a:t>
            </a:r>
            <a:r>
              <a:rPr lang="en-US" sz="2800" b="1" dirty="0">
                <a:latin typeface="+mj-lt"/>
              </a:rPr>
              <a:t>.  </a:t>
            </a:r>
          </a:p>
        </p:txBody>
      </p:sp>
      <p:pic>
        <p:nvPicPr>
          <p:cNvPr id="4" name="Picture 3">
            <a:extLst>
              <a:ext uri="{FF2B5EF4-FFF2-40B4-BE49-F238E27FC236}">
                <a16:creationId xmlns:a16="http://schemas.microsoft.com/office/drawing/2014/main" id="{3BE9AEC4-34AE-429E-BC39-A3EA716D4BFE}"/>
              </a:ext>
            </a:extLst>
          </p:cNvPr>
          <p:cNvPicPr>
            <a:picLocks noChangeAspect="1"/>
          </p:cNvPicPr>
          <p:nvPr/>
        </p:nvPicPr>
        <p:blipFill>
          <a:blip r:embed="rId3"/>
          <a:stretch>
            <a:fillRect/>
          </a:stretch>
        </p:blipFill>
        <p:spPr>
          <a:xfrm>
            <a:off x="289367" y="3058610"/>
            <a:ext cx="4173225" cy="3429000"/>
          </a:xfrm>
          <a:prstGeom prst="rect">
            <a:avLst/>
          </a:prstGeom>
        </p:spPr>
      </p:pic>
      <p:pic>
        <p:nvPicPr>
          <p:cNvPr id="5122" name="Picture 2" descr="Image result for mass spectrometry">
            <a:extLst>
              <a:ext uri="{FF2B5EF4-FFF2-40B4-BE49-F238E27FC236}">
                <a16:creationId xmlns:a16="http://schemas.microsoft.com/office/drawing/2014/main" id="{45DCC087-3174-4DCE-8ED5-E2159D8B2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592" y="3681722"/>
            <a:ext cx="4173225" cy="280588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444F019-B6AC-4076-BC6F-375F7F2BA00F}"/>
              </a:ext>
            </a:extLst>
          </p:cNvPr>
          <p:cNvGrpSpPr/>
          <p:nvPr/>
        </p:nvGrpSpPr>
        <p:grpSpPr>
          <a:xfrm>
            <a:off x="289367" y="1863943"/>
            <a:ext cx="8565266" cy="954108"/>
            <a:chOff x="289367" y="2153310"/>
            <a:chExt cx="8565266" cy="954108"/>
          </a:xfrm>
          <a:solidFill>
            <a:srgbClr val="00CC99"/>
          </a:solidFill>
        </p:grpSpPr>
        <p:sp>
          <p:nvSpPr>
            <p:cNvPr id="11" name="Arrow: Chevron 10">
              <a:extLst>
                <a:ext uri="{FF2B5EF4-FFF2-40B4-BE49-F238E27FC236}">
                  <a16:creationId xmlns:a16="http://schemas.microsoft.com/office/drawing/2014/main" id="{95F7EA3C-3020-470C-B95B-2ED9E5172B62}"/>
                </a:ext>
              </a:extLst>
            </p:cNvPr>
            <p:cNvSpPr/>
            <p:nvPr/>
          </p:nvSpPr>
          <p:spPr>
            <a:xfrm>
              <a:off x="289367" y="2153311"/>
              <a:ext cx="2974694" cy="954107"/>
            </a:xfrm>
            <a:prstGeom prst="chevron">
              <a:avLst/>
            </a:prstGeom>
            <a:solidFill>
              <a:srgbClr val="4CB7B7">
                <a:alpha val="50000"/>
              </a:srgbClr>
            </a:solidFill>
            <a:ln>
              <a:solidFill>
                <a:srgbClr val="4CB7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sp>
          <p:nvSpPr>
            <p:cNvPr id="12" name="Arrow: Chevron 11">
              <a:extLst>
                <a:ext uri="{FF2B5EF4-FFF2-40B4-BE49-F238E27FC236}">
                  <a16:creationId xmlns:a16="http://schemas.microsoft.com/office/drawing/2014/main" id="{66792E02-E7DA-4C53-B33D-22ABB569F2F9}"/>
                </a:ext>
              </a:extLst>
            </p:cNvPr>
            <p:cNvSpPr/>
            <p:nvPr/>
          </p:nvSpPr>
          <p:spPr>
            <a:xfrm>
              <a:off x="3084653" y="2153310"/>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TAP tag or </a:t>
              </a:r>
            </a:p>
            <a:p>
              <a:pPr algn="ctr"/>
              <a:r>
                <a:rPr lang="en-US" sz="2400" b="1" dirty="0">
                  <a:solidFill>
                    <a:schemeClr val="bg1"/>
                  </a:solidFill>
                </a:rPr>
                <a:t>Mass Spec</a:t>
              </a:r>
            </a:p>
          </p:txBody>
        </p:sp>
        <p:sp>
          <p:nvSpPr>
            <p:cNvPr id="13" name="Arrow: Chevron 12">
              <a:extLst>
                <a:ext uri="{FF2B5EF4-FFF2-40B4-BE49-F238E27FC236}">
                  <a16:creationId xmlns:a16="http://schemas.microsoft.com/office/drawing/2014/main" id="{D19B8C5E-DB85-40F1-8B60-B842FF4C1C11}"/>
                </a:ext>
              </a:extLst>
            </p:cNvPr>
            <p:cNvSpPr/>
            <p:nvPr/>
          </p:nvSpPr>
          <p:spPr>
            <a:xfrm>
              <a:off x="5879939" y="2153311"/>
              <a:ext cx="2974694" cy="954107"/>
            </a:xfrm>
            <a:prstGeom prst="chevron">
              <a:avLst/>
            </a:prstGeom>
            <a:solidFill>
              <a:srgbClr val="4CB7B7">
                <a:alpha val="50000"/>
              </a:srgbClr>
            </a:solidFill>
            <a:ln>
              <a:solidFill>
                <a:srgbClr val="4CB7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GO terms for interactions</a:t>
              </a:r>
            </a:p>
          </p:txBody>
        </p:sp>
      </p:grpSp>
    </p:spTree>
    <p:extLst>
      <p:ext uri="{BB962C8B-B14F-4D97-AF65-F5344CB8AC3E}">
        <p14:creationId xmlns:p14="http://schemas.microsoft.com/office/powerpoint/2010/main" val="177162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009999"/>
          </a:solidFill>
          <a:ln>
            <a:solidFill>
              <a:srgbClr val="009999"/>
            </a:solidFill>
          </a:ln>
        </p:spPr>
        <p:txBody>
          <a:bodyPr>
            <a:noAutofit/>
          </a:bodyPr>
          <a:lstStyle/>
          <a:p>
            <a:pPr algn="ctr"/>
            <a:r>
              <a:rPr lang="en-US" sz="3600" b="1" dirty="0">
                <a:solidFill>
                  <a:schemeClr val="bg1"/>
                </a:solidFill>
              </a:rPr>
              <a:t>Aim 2</a:t>
            </a:r>
          </a:p>
        </p:txBody>
      </p:sp>
      <p:sp>
        <p:nvSpPr>
          <p:cNvPr id="3" name="TextBox 2">
            <a:extLst>
              <a:ext uri="{FF2B5EF4-FFF2-40B4-BE49-F238E27FC236}">
                <a16:creationId xmlns:a16="http://schemas.microsoft.com/office/drawing/2014/main" id="{B3F7384C-FFA1-490F-9CEF-042EC59B08DA}"/>
              </a:ext>
            </a:extLst>
          </p:cNvPr>
          <p:cNvSpPr txBox="1"/>
          <p:nvPr/>
        </p:nvSpPr>
        <p:spPr>
          <a:xfrm>
            <a:off x="68094" y="994065"/>
            <a:ext cx="9007812" cy="523220"/>
          </a:xfrm>
          <a:prstGeom prst="rect">
            <a:avLst/>
          </a:prstGeom>
          <a:noFill/>
        </p:spPr>
        <p:txBody>
          <a:bodyPr wrap="square" rtlCol="0">
            <a:spAutoFit/>
          </a:bodyPr>
          <a:lstStyle/>
          <a:p>
            <a:pPr algn="ctr"/>
            <a:r>
              <a:rPr lang="en-US" sz="2800" b="1" dirty="0">
                <a:latin typeface="+mj-lt"/>
              </a:rPr>
              <a:t>Establish protein interactions resulting from mutations in </a:t>
            </a:r>
            <a:r>
              <a:rPr lang="en-US" sz="2800" b="1" dirty="0">
                <a:solidFill>
                  <a:srgbClr val="F7941D"/>
                </a:solidFill>
                <a:latin typeface="+mj-lt"/>
              </a:rPr>
              <a:t>CRY1</a:t>
            </a:r>
            <a:r>
              <a:rPr lang="en-US" sz="2800" b="1" dirty="0">
                <a:latin typeface="+mj-lt"/>
              </a:rPr>
              <a:t>.  </a:t>
            </a:r>
          </a:p>
        </p:txBody>
      </p:sp>
      <p:pic>
        <p:nvPicPr>
          <p:cNvPr id="5" name="Picture 4" descr="A screenshot of a cell phone&#10;&#10;Description automatically generated">
            <a:extLst>
              <a:ext uri="{FF2B5EF4-FFF2-40B4-BE49-F238E27FC236}">
                <a16:creationId xmlns:a16="http://schemas.microsoft.com/office/drawing/2014/main" id="{2F37E474-24B6-4E44-A15B-2A455642DF4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13053" y="2818050"/>
            <a:ext cx="7592992" cy="3692230"/>
          </a:xfrm>
          <a:prstGeom prst="rect">
            <a:avLst/>
          </a:prstGeom>
        </p:spPr>
      </p:pic>
      <p:sp>
        <p:nvSpPr>
          <p:cNvPr id="6" name="Arrow: Right 5">
            <a:extLst>
              <a:ext uri="{FF2B5EF4-FFF2-40B4-BE49-F238E27FC236}">
                <a16:creationId xmlns:a16="http://schemas.microsoft.com/office/drawing/2014/main" id="{EA5BA99C-80F0-46D8-A8E7-1DF293C67567}"/>
              </a:ext>
            </a:extLst>
          </p:cNvPr>
          <p:cNvSpPr/>
          <p:nvPr/>
        </p:nvSpPr>
        <p:spPr>
          <a:xfrm>
            <a:off x="4572000" y="4264836"/>
            <a:ext cx="1325301" cy="7986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0C8AF4-74EE-425E-B611-5629BA17F004}"/>
              </a:ext>
            </a:extLst>
          </p:cNvPr>
          <p:cNvSpPr txBox="1"/>
          <p:nvPr/>
        </p:nvSpPr>
        <p:spPr>
          <a:xfrm>
            <a:off x="6620719" y="3556168"/>
            <a:ext cx="1099595" cy="2215991"/>
          </a:xfrm>
          <a:prstGeom prst="rect">
            <a:avLst/>
          </a:prstGeom>
          <a:noFill/>
        </p:spPr>
        <p:txBody>
          <a:bodyPr wrap="square" rtlCol="0">
            <a:spAutoFit/>
          </a:bodyPr>
          <a:lstStyle/>
          <a:p>
            <a:r>
              <a:rPr lang="en-US" sz="13800" b="1" dirty="0"/>
              <a:t>?</a:t>
            </a:r>
          </a:p>
        </p:txBody>
      </p:sp>
      <p:grpSp>
        <p:nvGrpSpPr>
          <p:cNvPr id="11" name="Group 10">
            <a:extLst>
              <a:ext uri="{FF2B5EF4-FFF2-40B4-BE49-F238E27FC236}">
                <a16:creationId xmlns:a16="http://schemas.microsoft.com/office/drawing/2014/main" id="{7D6F0AAF-D25C-4F17-8943-8DF17503D4D0}"/>
              </a:ext>
            </a:extLst>
          </p:cNvPr>
          <p:cNvGrpSpPr/>
          <p:nvPr/>
        </p:nvGrpSpPr>
        <p:grpSpPr>
          <a:xfrm>
            <a:off x="289367" y="1863943"/>
            <a:ext cx="8565266" cy="954108"/>
            <a:chOff x="289367" y="2153310"/>
            <a:chExt cx="8565266" cy="954108"/>
          </a:xfrm>
          <a:solidFill>
            <a:srgbClr val="00CC99"/>
          </a:solidFill>
        </p:grpSpPr>
        <p:sp>
          <p:nvSpPr>
            <p:cNvPr id="12" name="Arrow: Chevron 11">
              <a:extLst>
                <a:ext uri="{FF2B5EF4-FFF2-40B4-BE49-F238E27FC236}">
                  <a16:creationId xmlns:a16="http://schemas.microsoft.com/office/drawing/2014/main" id="{23689DF8-E335-446D-9A7E-CBA165346CDD}"/>
                </a:ext>
              </a:extLst>
            </p:cNvPr>
            <p:cNvSpPr/>
            <p:nvPr/>
          </p:nvSpPr>
          <p:spPr>
            <a:xfrm>
              <a:off x="289367" y="2153311"/>
              <a:ext cx="2974694" cy="954107"/>
            </a:xfrm>
            <a:prstGeom prst="chevron">
              <a:avLst/>
            </a:prstGeom>
            <a:solidFill>
              <a:srgbClr val="4CB7B7">
                <a:alpha val="50000"/>
              </a:srgbClr>
            </a:solidFill>
            <a:ln>
              <a:solidFill>
                <a:srgbClr val="4CB7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sp>
          <p:nvSpPr>
            <p:cNvPr id="13" name="Arrow: Chevron 12">
              <a:extLst>
                <a:ext uri="{FF2B5EF4-FFF2-40B4-BE49-F238E27FC236}">
                  <a16:creationId xmlns:a16="http://schemas.microsoft.com/office/drawing/2014/main" id="{B4C7F401-CE4A-4775-82F4-CCE3256B644E}"/>
                </a:ext>
              </a:extLst>
            </p:cNvPr>
            <p:cNvSpPr/>
            <p:nvPr/>
          </p:nvSpPr>
          <p:spPr>
            <a:xfrm>
              <a:off x="3084653" y="2153310"/>
              <a:ext cx="2974694" cy="954107"/>
            </a:xfrm>
            <a:prstGeom prst="chevron">
              <a:avLst/>
            </a:prstGeom>
            <a:solidFill>
              <a:srgbClr val="4CB7B7">
                <a:alpha val="50000"/>
              </a:srgbClr>
            </a:solidFill>
            <a:ln>
              <a:solidFill>
                <a:srgbClr val="4CB7B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TAP tag or </a:t>
              </a:r>
            </a:p>
            <a:p>
              <a:pPr algn="ctr"/>
              <a:r>
                <a:rPr lang="en-US" sz="2400" b="1" dirty="0">
                  <a:solidFill>
                    <a:schemeClr val="bg1"/>
                  </a:solidFill>
                </a:rPr>
                <a:t>Mass Spec</a:t>
              </a:r>
            </a:p>
          </p:txBody>
        </p:sp>
        <p:sp>
          <p:nvSpPr>
            <p:cNvPr id="14" name="Arrow: Chevron 13">
              <a:extLst>
                <a:ext uri="{FF2B5EF4-FFF2-40B4-BE49-F238E27FC236}">
                  <a16:creationId xmlns:a16="http://schemas.microsoft.com/office/drawing/2014/main" id="{2D68F40F-D6D0-4F49-BDC8-53AD3F9F8E2E}"/>
                </a:ext>
              </a:extLst>
            </p:cNvPr>
            <p:cNvSpPr/>
            <p:nvPr/>
          </p:nvSpPr>
          <p:spPr>
            <a:xfrm>
              <a:off x="5879939" y="2153311"/>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GO terms for interactions</a:t>
              </a:r>
            </a:p>
          </p:txBody>
        </p:sp>
      </p:grpSp>
    </p:spTree>
    <p:extLst>
      <p:ext uri="{BB962C8B-B14F-4D97-AF65-F5344CB8AC3E}">
        <p14:creationId xmlns:p14="http://schemas.microsoft.com/office/powerpoint/2010/main" val="30826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00CC99"/>
          </a:solidFill>
          <a:ln>
            <a:solidFill>
              <a:srgbClr val="00CC99"/>
            </a:solidFill>
          </a:ln>
        </p:spPr>
        <p:txBody>
          <a:bodyPr>
            <a:noAutofit/>
          </a:bodyPr>
          <a:lstStyle/>
          <a:p>
            <a:pPr algn="ctr"/>
            <a:r>
              <a:rPr lang="en-US" sz="3600" b="1" dirty="0">
                <a:solidFill>
                  <a:schemeClr val="bg1"/>
                </a:solidFill>
              </a:rPr>
              <a:t>Aim 3</a:t>
            </a:r>
          </a:p>
        </p:txBody>
      </p:sp>
      <p:sp>
        <p:nvSpPr>
          <p:cNvPr id="3" name="TextBox 2">
            <a:extLst>
              <a:ext uri="{FF2B5EF4-FFF2-40B4-BE49-F238E27FC236}">
                <a16:creationId xmlns:a16="http://schemas.microsoft.com/office/drawing/2014/main" id="{03094E96-533B-423E-85C6-3762CD88AC47}"/>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Identify chemical compounds that will interact with and potentially repress the effects of </a:t>
            </a:r>
            <a:r>
              <a:rPr lang="en-US" sz="2800" b="1" dirty="0">
                <a:solidFill>
                  <a:srgbClr val="F7941D"/>
                </a:solidFill>
                <a:latin typeface="+mj-lt"/>
              </a:rPr>
              <a:t>CRY1</a:t>
            </a:r>
            <a:r>
              <a:rPr lang="en-US" sz="2800" b="1" dirty="0">
                <a:latin typeface="+mj-lt"/>
              </a:rPr>
              <a:t> tail deletion.</a:t>
            </a:r>
          </a:p>
        </p:txBody>
      </p:sp>
      <p:grpSp>
        <p:nvGrpSpPr>
          <p:cNvPr id="19" name="Group 18">
            <a:extLst>
              <a:ext uri="{FF2B5EF4-FFF2-40B4-BE49-F238E27FC236}">
                <a16:creationId xmlns:a16="http://schemas.microsoft.com/office/drawing/2014/main" id="{6C869E41-E6C3-4E53-B3C3-497F37B79756}"/>
              </a:ext>
            </a:extLst>
          </p:cNvPr>
          <p:cNvGrpSpPr/>
          <p:nvPr/>
        </p:nvGrpSpPr>
        <p:grpSpPr>
          <a:xfrm>
            <a:off x="289367" y="2164885"/>
            <a:ext cx="8565266" cy="954108"/>
            <a:chOff x="289367" y="2153310"/>
            <a:chExt cx="8565266" cy="954108"/>
          </a:xfrm>
          <a:solidFill>
            <a:srgbClr val="00CC99"/>
          </a:solidFill>
        </p:grpSpPr>
        <p:sp>
          <p:nvSpPr>
            <p:cNvPr id="20" name="Arrow: Chevron 19">
              <a:extLst>
                <a:ext uri="{FF2B5EF4-FFF2-40B4-BE49-F238E27FC236}">
                  <a16:creationId xmlns:a16="http://schemas.microsoft.com/office/drawing/2014/main" id="{56BC8919-0E83-4FB7-8586-14BA8F1AFBE1}"/>
                </a:ext>
              </a:extLst>
            </p:cNvPr>
            <p:cNvSpPr/>
            <p:nvPr/>
          </p:nvSpPr>
          <p:spPr>
            <a:xfrm>
              <a:off x="289367" y="2153311"/>
              <a:ext cx="2974694" cy="954107"/>
            </a:xfrm>
            <a:prstGeom prst="chevron">
              <a:avLst/>
            </a:prstGeom>
            <a:grp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Assemble chemical library</a:t>
              </a:r>
            </a:p>
          </p:txBody>
        </p:sp>
        <p:sp>
          <p:nvSpPr>
            <p:cNvPr id="21" name="Arrow: Chevron 20">
              <a:extLst>
                <a:ext uri="{FF2B5EF4-FFF2-40B4-BE49-F238E27FC236}">
                  <a16:creationId xmlns:a16="http://schemas.microsoft.com/office/drawing/2014/main" id="{1D475F89-0F3C-442D-A10C-780A0FEB6439}"/>
                </a:ext>
              </a:extLst>
            </p:cNvPr>
            <p:cNvSpPr/>
            <p:nvPr/>
          </p:nvSpPr>
          <p:spPr>
            <a:xfrm>
              <a:off x="3084653" y="2153310"/>
              <a:ext cx="2974694" cy="954107"/>
            </a:xfrm>
            <a:prstGeom prst="chevron">
              <a:avLst/>
            </a:prstGeom>
            <a:solidFill>
              <a:srgbClr val="7FE5CC"/>
            </a:solidFill>
            <a:ln>
              <a:solidFill>
                <a:srgbClr val="7FE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Protein binding assay</a:t>
              </a:r>
            </a:p>
          </p:txBody>
        </p:sp>
        <p:sp>
          <p:nvSpPr>
            <p:cNvPr id="22" name="Arrow: Chevron 21">
              <a:extLst>
                <a:ext uri="{FF2B5EF4-FFF2-40B4-BE49-F238E27FC236}">
                  <a16:creationId xmlns:a16="http://schemas.microsoft.com/office/drawing/2014/main" id="{6076D99C-4B34-42C5-AA8E-45749B39F440}"/>
                </a:ext>
              </a:extLst>
            </p:cNvPr>
            <p:cNvSpPr/>
            <p:nvPr/>
          </p:nvSpPr>
          <p:spPr>
            <a:xfrm>
              <a:off x="5879939" y="2153311"/>
              <a:ext cx="2974694" cy="954107"/>
            </a:xfrm>
            <a:prstGeom prst="chevron">
              <a:avLst/>
            </a:prstGeom>
            <a:solidFill>
              <a:srgbClr val="7FE5CC"/>
            </a:solidFill>
            <a:ln>
              <a:solidFill>
                <a:srgbClr val="7FE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Phenotypic Screen</a:t>
              </a:r>
            </a:p>
          </p:txBody>
        </p:sp>
      </p:grpSp>
      <p:pic>
        <p:nvPicPr>
          <p:cNvPr id="23" name="Picture 22">
            <a:extLst>
              <a:ext uri="{FF2B5EF4-FFF2-40B4-BE49-F238E27FC236}">
                <a16:creationId xmlns:a16="http://schemas.microsoft.com/office/drawing/2014/main" id="{6784AFB6-C95E-40EB-B248-A70ABA812DBC}"/>
              </a:ext>
            </a:extLst>
          </p:cNvPr>
          <p:cNvPicPr>
            <a:picLocks noChangeAspect="1"/>
          </p:cNvPicPr>
          <p:nvPr/>
        </p:nvPicPr>
        <p:blipFill>
          <a:blip r:embed="rId3"/>
          <a:stretch>
            <a:fillRect/>
          </a:stretch>
        </p:blipFill>
        <p:spPr>
          <a:xfrm>
            <a:off x="2215135" y="3555709"/>
            <a:ext cx="4713729" cy="2948479"/>
          </a:xfrm>
          <a:prstGeom prst="rect">
            <a:avLst/>
          </a:prstGeom>
        </p:spPr>
      </p:pic>
    </p:spTree>
    <p:extLst>
      <p:ext uri="{BB962C8B-B14F-4D97-AF65-F5344CB8AC3E}">
        <p14:creationId xmlns:p14="http://schemas.microsoft.com/office/powerpoint/2010/main" val="414010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00CC99"/>
          </a:solidFill>
          <a:ln>
            <a:solidFill>
              <a:srgbClr val="00CC99"/>
            </a:solidFill>
          </a:ln>
        </p:spPr>
        <p:txBody>
          <a:bodyPr>
            <a:noAutofit/>
          </a:bodyPr>
          <a:lstStyle/>
          <a:p>
            <a:pPr algn="ctr"/>
            <a:r>
              <a:rPr lang="en-US" sz="3600" b="1" dirty="0">
                <a:solidFill>
                  <a:schemeClr val="bg1"/>
                </a:solidFill>
              </a:rPr>
              <a:t>Aim 3</a:t>
            </a:r>
          </a:p>
        </p:txBody>
      </p:sp>
      <p:sp>
        <p:nvSpPr>
          <p:cNvPr id="3" name="TextBox 2">
            <a:extLst>
              <a:ext uri="{FF2B5EF4-FFF2-40B4-BE49-F238E27FC236}">
                <a16:creationId xmlns:a16="http://schemas.microsoft.com/office/drawing/2014/main" id="{03094E96-533B-423E-85C6-3762CD88AC47}"/>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Identify chemical compounds that will interact with and potentially repress the effects of </a:t>
            </a:r>
            <a:r>
              <a:rPr lang="en-US" sz="2800" b="1" dirty="0">
                <a:solidFill>
                  <a:srgbClr val="F7941D"/>
                </a:solidFill>
                <a:latin typeface="+mj-lt"/>
              </a:rPr>
              <a:t>CRY1</a:t>
            </a:r>
            <a:r>
              <a:rPr lang="en-US" sz="2800" b="1" dirty="0">
                <a:latin typeface="+mj-lt"/>
              </a:rPr>
              <a:t> tail deletion.</a:t>
            </a:r>
          </a:p>
        </p:txBody>
      </p:sp>
      <p:pic>
        <p:nvPicPr>
          <p:cNvPr id="22" name="Picture 21">
            <a:extLst>
              <a:ext uri="{FF2B5EF4-FFF2-40B4-BE49-F238E27FC236}">
                <a16:creationId xmlns:a16="http://schemas.microsoft.com/office/drawing/2014/main" id="{6495EA34-D4C3-48DB-BF0B-A7FA7D670A6D}"/>
              </a:ext>
            </a:extLst>
          </p:cNvPr>
          <p:cNvPicPr>
            <a:picLocks noChangeAspect="1"/>
          </p:cNvPicPr>
          <p:nvPr/>
        </p:nvPicPr>
        <p:blipFill>
          <a:blip r:embed="rId3"/>
          <a:stretch>
            <a:fillRect/>
          </a:stretch>
        </p:blipFill>
        <p:spPr>
          <a:xfrm>
            <a:off x="1474174" y="3429000"/>
            <a:ext cx="6195651" cy="3179687"/>
          </a:xfrm>
          <a:prstGeom prst="rect">
            <a:avLst/>
          </a:prstGeom>
        </p:spPr>
      </p:pic>
      <p:grpSp>
        <p:nvGrpSpPr>
          <p:cNvPr id="9" name="Group 8">
            <a:extLst>
              <a:ext uri="{FF2B5EF4-FFF2-40B4-BE49-F238E27FC236}">
                <a16:creationId xmlns:a16="http://schemas.microsoft.com/office/drawing/2014/main" id="{1FD79DF0-4AC9-419D-A433-03E16B6E7264}"/>
              </a:ext>
            </a:extLst>
          </p:cNvPr>
          <p:cNvGrpSpPr/>
          <p:nvPr/>
        </p:nvGrpSpPr>
        <p:grpSpPr>
          <a:xfrm>
            <a:off x="289367" y="2164885"/>
            <a:ext cx="8565266" cy="954108"/>
            <a:chOff x="289367" y="2153310"/>
            <a:chExt cx="8565266" cy="954108"/>
          </a:xfrm>
          <a:solidFill>
            <a:srgbClr val="00CC99"/>
          </a:solidFill>
        </p:grpSpPr>
        <p:sp>
          <p:nvSpPr>
            <p:cNvPr id="10" name="Arrow: Chevron 9">
              <a:extLst>
                <a:ext uri="{FF2B5EF4-FFF2-40B4-BE49-F238E27FC236}">
                  <a16:creationId xmlns:a16="http://schemas.microsoft.com/office/drawing/2014/main" id="{B97379F3-44E7-4F7E-BB32-12AA51394F73}"/>
                </a:ext>
              </a:extLst>
            </p:cNvPr>
            <p:cNvSpPr/>
            <p:nvPr/>
          </p:nvSpPr>
          <p:spPr>
            <a:xfrm>
              <a:off x="289367" y="2153311"/>
              <a:ext cx="2974694" cy="954107"/>
            </a:xfrm>
            <a:prstGeom prst="chevron">
              <a:avLst/>
            </a:prstGeom>
            <a:solidFill>
              <a:srgbClr val="7FE5CC"/>
            </a:solidFill>
            <a:ln>
              <a:solidFill>
                <a:srgbClr val="7FE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Assemble chemical library</a:t>
              </a:r>
            </a:p>
          </p:txBody>
        </p:sp>
        <p:sp>
          <p:nvSpPr>
            <p:cNvPr id="11" name="Arrow: Chevron 10">
              <a:extLst>
                <a:ext uri="{FF2B5EF4-FFF2-40B4-BE49-F238E27FC236}">
                  <a16:creationId xmlns:a16="http://schemas.microsoft.com/office/drawing/2014/main" id="{776CB5D3-FE9B-45FA-B998-1BE23035E28E}"/>
                </a:ext>
              </a:extLst>
            </p:cNvPr>
            <p:cNvSpPr/>
            <p:nvPr/>
          </p:nvSpPr>
          <p:spPr>
            <a:xfrm>
              <a:off x="3084653" y="2153310"/>
              <a:ext cx="2974694" cy="954107"/>
            </a:xfrm>
            <a:prstGeom prst="chevron">
              <a:avLst/>
            </a:prstGeom>
            <a:grp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Protein binding assay</a:t>
              </a:r>
            </a:p>
          </p:txBody>
        </p:sp>
        <p:sp>
          <p:nvSpPr>
            <p:cNvPr id="12" name="Arrow: Chevron 11">
              <a:extLst>
                <a:ext uri="{FF2B5EF4-FFF2-40B4-BE49-F238E27FC236}">
                  <a16:creationId xmlns:a16="http://schemas.microsoft.com/office/drawing/2014/main" id="{C897FFC4-D13F-4B41-A08F-17015F640384}"/>
                </a:ext>
              </a:extLst>
            </p:cNvPr>
            <p:cNvSpPr/>
            <p:nvPr/>
          </p:nvSpPr>
          <p:spPr>
            <a:xfrm>
              <a:off x="5879939" y="2153311"/>
              <a:ext cx="2974694" cy="954107"/>
            </a:xfrm>
            <a:prstGeom prst="chevron">
              <a:avLst/>
            </a:prstGeom>
            <a:solidFill>
              <a:srgbClr val="7FE5CC"/>
            </a:solidFill>
            <a:ln>
              <a:solidFill>
                <a:srgbClr val="7FE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Phenotypic Screen</a:t>
              </a:r>
            </a:p>
          </p:txBody>
        </p:sp>
      </p:grpSp>
    </p:spTree>
    <p:extLst>
      <p:ext uri="{BB962C8B-B14F-4D97-AF65-F5344CB8AC3E}">
        <p14:creationId xmlns:p14="http://schemas.microsoft.com/office/powerpoint/2010/main" val="3499759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00CC99"/>
          </a:solidFill>
          <a:ln>
            <a:solidFill>
              <a:srgbClr val="00CC99"/>
            </a:solidFill>
          </a:ln>
        </p:spPr>
        <p:txBody>
          <a:bodyPr>
            <a:noAutofit/>
          </a:bodyPr>
          <a:lstStyle/>
          <a:p>
            <a:pPr algn="ctr"/>
            <a:r>
              <a:rPr lang="en-US" sz="3600" b="1" dirty="0">
                <a:solidFill>
                  <a:schemeClr val="bg1"/>
                </a:solidFill>
              </a:rPr>
              <a:t>Aim 3</a:t>
            </a:r>
          </a:p>
        </p:txBody>
      </p:sp>
      <p:sp>
        <p:nvSpPr>
          <p:cNvPr id="3" name="TextBox 2">
            <a:extLst>
              <a:ext uri="{FF2B5EF4-FFF2-40B4-BE49-F238E27FC236}">
                <a16:creationId xmlns:a16="http://schemas.microsoft.com/office/drawing/2014/main" id="{03094E96-533B-423E-85C6-3762CD88AC47}"/>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Identify chemical compounds that will interact with and potentially repress the effects of </a:t>
            </a:r>
            <a:r>
              <a:rPr lang="en-US" sz="2800" b="1" dirty="0">
                <a:solidFill>
                  <a:srgbClr val="F7941D"/>
                </a:solidFill>
                <a:latin typeface="+mj-lt"/>
              </a:rPr>
              <a:t>CRY1</a:t>
            </a:r>
            <a:r>
              <a:rPr lang="en-US" sz="2800" b="1" dirty="0">
                <a:latin typeface="+mj-lt"/>
              </a:rPr>
              <a:t> tail deletion.</a:t>
            </a:r>
          </a:p>
        </p:txBody>
      </p:sp>
      <p:pic>
        <p:nvPicPr>
          <p:cNvPr id="22" name="Picture 21">
            <a:extLst>
              <a:ext uri="{FF2B5EF4-FFF2-40B4-BE49-F238E27FC236}">
                <a16:creationId xmlns:a16="http://schemas.microsoft.com/office/drawing/2014/main" id="{6495EA34-D4C3-48DB-BF0B-A7FA7D670A6D}"/>
              </a:ext>
            </a:extLst>
          </p:cNvPr>
          <p:cNvPicPr>
            <a:picLocks noChangeAspect="1"/>
          </p:cNvPicPr>
          <p:nvPr/>
        </p:nvPicPr>
        <p:blipFill rotWithShape="1">
          <a:blip r:embed="rId3"/>
          <a:srcRect r="13103" b="40088"/>
          <a:stretch/>
        </p:blipFill>
        <p:spPr>
          <a:xfrm>
            <a:off x="392740" y="3335704"/>
            <a:ext cx="5383826" cy="1905000"/>
          </a:xfrm>
          <a:prstGeom prst="rect">
            <a:avLst/>
          </a:prstGeom>
        </p:spPr>
      </p:pic>
      <p:grpSp>
        <p:nvGrpSpPr>
          <p:cNvPr id="9" name="Group 8">
            <a:extLst>
              <a:ext uri="{FF2B5EF4-FFF2-40B4-BE49-F238E27FC236}">
                <a16:creationId xmlns:a16="http://schemas.microsoft.com/office/drawing/2014/main" id="{1FD79DF0-4AC9-419D-A433-03E16B6E7264}"/>
              </a:ext>
            </a:extLst>
          </p:cNvPr>
          <p:cNvGrpSpPr/>
          <p:nvPr/>
        </p:nvGrpSpPr>
        <p:grpSpPr>
          <a:xfrm>
            <a:off x="289367" y="2164885"/>
            <a:ext cx="8565266" cy="954108"/>
            <a:chOff x="289367" y="2153310"/>
            <a:chExt cx="8565266" cy="954108"/>
          </a:xfrm>
          <a:solidFill>
            <a:srgbClr val="00CC99"/>
          </a:solidFill>
        </p:grpSpPr>
        <p:sp>
          <p:nvSpPr>
            <p:cNvPr id="10" name="Arrow: Chevron 9">
              <a:extLst>
                <a:ext uri="{FF2B5EF4-FFF2-40B4-BE49-F238E27FC236}">
                  <a16:creationId xmlns:a16="http://schemas.microsoft.com/office/drawing/2014/main" id="{B97379F3-44E7-4F7E-BB32-12AA51394F73}"/>
                </a:ext>
              </a:extLst>
            </p:cNvPr>
            <p:cNvSpPr/>
            <p:nvPr/>
          </p:nvSpPr>
          <p:spPr>
            <a:xfrm>
              <a:off x="289367" y="2153311"/>
              <a:ext cx="2974694" cy="954107"/>
            </a:xfrm>
            <a:prstGeom prst="chevron">
              <a:avLst/>
            </a:prstGeom>
            <a:solidFill>
              <a:srgbClr val="7FE5CC"/>
            </a:solidFill>
            <a:ln>
              <a:solidFill>
                <a:srgbClr val="7FE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Assemble chemical library</a:t>
              </a:r>
            </a:p>
          </p:txBody>
        </p:sp>
        <p:sp>
          <p:nvSpPr>
            <p:cNvPr id="11" name="Arrow: Chevron 10">
              <a:extLst>
                <a:ext uri="{FF2B5EF4-FFF2-40B4-BE49-F238E27FC236}">
                  <a16:creationId xmlns:a16="http://schemas.microsoft.com/office/drawing/2014/main" id="{776CB5D3-FE9B-45FA-B998-1BE23035E28E}"/>
                </a:ext>
              </a:extLst>
            </p:cNvPr>
            <p:cNvSpPr/>
            <p:nvPr/>
          </p:nvSpPr>
          <p:spPr>
            <a:xfrm>
              <a:off x="3084653" y="2153310"/>
              <a:ext cx="2974694" cy="954107"/>
            </a:xfrm>
            <a:prstGeom prst="chevron">
              <a:avLst/>
            </a:prstGeom>
            <a:solidFill>
              <a:srgbClr val="7FE5CC"/>
            </a:solidFill>
            <a:ln>
              <a:solidFill>
                <a:srgbClr val="7FE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Protein binding assay</a:t>
              </a:r>
            </a:p>
          </p:txBody>
        </p:sp>
        <p:sp>
          <p:nvSpPr>
            <p:cNvPr id="12" name="Arrow: Chevron 11">
              <a:extLst>
                <a:ext uri="{FF2B5EF4-FFF2-40B4-BE49-F238E27FC236}">
                  <a16:creationId xmlns:a16="http://schemas.microsoft.com/office/drawing/2014/main" id="{C897FFC4-D13F-4B41-A08F-17015F640384}"/>
                </a:ext>
              </a:extLst>
            </p:cNvPr>
            <p:cNvSpPr/>
            <p:nvPr/>
          </p:nvSpPr>
          <p:spPr>
            <a:xfrm>
              <a:off x="5879939" y="2153311"/>
              <a:ext cx="2974694" cy="954107"/>
            </a:xfrm>
            <a:prstGeom prst="chevron">
              <a:avLst/>
            </a:prstGeom>
            <a:grp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Phenotypic Screen</a:t>
              </a:r>
            </a:p>
          </p:txBody>
        </p:sp>
      </p:grpSp>
      <p:pic>
        <p:nvPicPr>
          <p:cNvPr id="13" name="Picture 12">
            <a:extLst>
              <a:ext uri="{FF2B5EF4-FFF2-40B4-BE49-F238E27FC236}">
                <a16:creationId xmlns:a16="http://schemas.microsoft.com/office/drawing/2014/main" id="{47A113BF-057E-4F3E-838F-D71953AE9A29}"/>
              </a:ext>
            </a:extLst>
          </p:cNvPr>
          <p:cNvPicPr>
            <a:picLocks noChangeAspect="1"/>
          </p:cNvPicPr>
          <p:nvPr/>
        </p:nvPicPr>
        <p:blipFill rotWithShape="1">
          <a:blip r:embed="rId3"/>
          <a:srcRect l="38094" t="58052"/>
          <a:stretch/>
        </p:blipFill>
        <p:spPr>
          <a:xfrm>
            <a:off x="3037546" y="4911435"/>
            <a:ext cx="5478040" cy="1905000"/>
          </a:xfrm>
          <a:prstGeom prst="rect">
            <a:avLst/>
          </a:prstGeom>
        </p:spPr>
      </p:pic>
    </p:spTree>
    <p:extLst>
      <p:ext uri="{BB962C8B-B14F-4D97-AF65-F5344CB8AC3E}">
        <p14:creationId xmlns:p14="http://schemas.microsoft.com/office/powerpoint/2010/main" val="170715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5" y="107006"/>
            <a:ext cx="9007812" cy="797668"/>
          </a:xfrm>
          <a:solidFill>
            <a:srgbClr val="1F6E86"/>
          </a:solidFill>
        </p:spPr>
        <p:txBody>
          <a:bodyPr>
            <a:noAutofit/>
          </a:bodyPr>
          <a:lstStyle/>
          <a:p>
            <a:pPr algn="ctr"/>
            <a:r>
              <a:rPr lang="en-US" sz="3600" b="1" dirty="0">
                <a:solidFill>
                  <a:schemeClr val="bg1"/>
                </a:solidFill>
              </a:rPr>
              <a:t>What is Delayed Sleep Phase Disorder (DSPS)?</a:t>
            </a:r>
          </a:p>
        </p:txBody>
      </p:sp>
      <p:pic>
        <p:nvPicPr>
          <p:cNvPr id="1026" name="Picture 2" descr="Image result for delayed sleep phase">
            <a:extLst>
              <a:ext uri="{FF2B5EF4-FFF2-40B4-BE49-F238E27FC236}">
                <a16:creationId xmlns:a16="http://schemas.microsoft.com/office/drawing/2014/main" id="{ABCFE26C-0B20-4E64-9219-6C5ACBA698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03"/>
          <a:stretch/>
        </p:blipFill>
        <p:spPr bwMode="auto">
          <a:xfrm>
            <a:off x="372524" y="3920245"/>
            <a:ext cx="8398955" cy="2577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leepcouncil.org.uk/wp-content/uploads/2018/07/insomnia-clouds.png">
            <a:extLst>
              <a:ext uri="{FF2B5EF4-FFF2-40B4-BE49-F238E27FC236}">
                <a16:creationId xmlns:a16="http://schemas.microsoft.com/office/drawing/2014/main" id="{26042DD0-C5CF-4D68-924E-300D740AF4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23"/>
          <a:stretch/>
        </p:blipFill>
        <p:spPr bwMode="auto">
          <a:xfrm>
            <a:off x="0" y="1583955"/>
            <a:ext cx="9144000" cy="184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8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Summary</a:t>
            </a:r>
          </a:p>
        </p:txBody>
      </p:sp>
      <p:pic>
        <p:nvPicPr>
          <p:cNvPr id="4" name="Picture 3">
            <a:extLst>
              <a:ext uri="{FF2B5EF4-FFF2-40B4-BE49-F238E27FC236}">
                <a16:creationId xmlns:a16="http://schemas.microsoft.com/office/drawing/2014/main" id="{E70B7127-CA52-46FB-AEEC-0C4792F31C8C}"/>
              </a:ext>
            </a:extLst>
          </p:cNvPr>
          <p:cNvPicPr>
            <a:picLocks noChangeAspect="1"/>
          </p:cNvPicPr>
          <p:nvPr/>
        </p:nvPicPr>
        <p:blipFill rotWithShape="1">
          <a:blip r:embed="rId3"/>
          <a:srcRect l="48516" t="50000" r="7256" b="7731"/>
          <a:stretch/>
        </p:blipFill>
        <p:spPr>
          <a:xfrm>
            <a:off x="320528" y="1157247"/>
            <a:ext cx="3161869" cy="1588164"/>
          </a:xfrm>
          <a:prstGeom prst="rect">
            <a:avLst/>
          </a:prstGeom>
        </p:spPr>
      </p:pic>
      <p:pic>
        <p:nvPicPr>
          <p:cNvPr id="5" name="Picture 4">
            <a:extLst>
              <a:ext uri="{FF2B5EF4-FFF2-40B4-BE49-F238E27FC236}">
                <a16:creationId xmlns:a16="http://schemas.microsoft.com/office/drawing/2014/main" id="{E36C5352-524E-44F9-86D8-658D6198411A}"/>
              </a:ext>
            </a:extLst>
          </p:cNvPr>
          <p:cNvPicPr>
            <a:picLocks noChangeAspect="1"/>
          </p:cNvPicPr>
          <p:nvPr/>
        </p:nvPicPr>
        <p:blipFill>
          <a:blip r:embed="rId4"/>
          <a:stretch>
            <a:fillRect/>
          </a:stretch>
        </p:blipFill>
        <p:spPr>
          <a:xfrm>
            <a:off x="844802" y="5017616"/>
            <a:ext cx="1586324" cy="1588164"/>
          </a:xfrm>
          <a:prstGeom prst="rect">
            <a:avLst/>
          </a:prstGeom>
        </p:spPr>
      </p:pic>
      <p:sp>
        <p:nvSpPr>
          <p:cNvPr id="7" name="TextBox 6">
            <a:extLst>
              <a:ext uri="{FF2B5EF4-FFF2-40B4-BE49-F238E27FC236}">
                <a16:creationId xmlns:a16="http://schemas.microsoft.com/office/drawing/2014/main" id="{129FE0AF-7903-495A-84D0-8EED0C72740E}"/>
              </a:ext>
            </a:extLst>
          </p:cNvPr>
          <p:cNvSpPr txBox="1"/>
          <p:nvPr/>
        </p:nvSpPr>
        <p:spPr>
          <a:xfrm>
            <a:off x="3482397" y="1240219"/>
            <a:ext cx="5233111" cy="1200329"/>
          </a:xfrm>
          <a:prstGeom prst="rect">
            <a:avLst/>
          </a:prstGeom>
          <a:noFill/>
        </p:spPr>
        <p:txBody>
          <a:bodyPr wrap="square" rtlCol="0">
            <a:spAutoFit/>
          </a:bodyPr>
          <a:lstStyle/>
          <a:p>
            <a:pPr algn="ctr"/>
            <a:r>
              <a:rPr lang="en-US" sz="2400" b="1" dirty="0">
                <a:latin typeface="+mj-lt"/>
              </a:rPr>
              <a:t>A deletion in </a:t>
            </a:r>
            <a:r>
              <a:rPr lang="en-US" sz="2400" b="1" dirty="0">
                <a:solidFill>
                  <a:srgbClr val="F7941D"/>
                </a:solidFill>
                <a:latin typeface="+mj-lt"/>
              </a:rPr>
              <a:t>CRY1</a:t>
            </a:r>
            <a:r>
              <a:rPr lang="en-US" sz="2400" b="1" dirty="0">
                <a:latin typeface="+mj-lt"/>
              </a:rPr>
              <a:t> gene results in the overexpression of the protein and lengthening of the circadian cycle.</a:t>
            </a:r>
          </a:p>
        </p:txBody>
      </p:sp>
      <p:sp>
        <p:nvSpPr>
          <p:cNvPr id="8" name="TextBox 7">
            <a:extLst>
              <a:ext uri="{FF2B5EF4-FFF2-40B4-BE49-F238E27FC236}">
                <a16:creationId xmlns:a16="http://schemas.microsoft.com/office/drawing/2014/main" id="{02232F06-C447-42D3-992A-6CE196223EE3}"/>
              </a:ext>
            </a:extLst>
          </p:cNvPr>
          <p:cNvSpPr txBox="1"/>
          <p:nvPr/>
        </p:nvSpPr>
        <p:spPr>
          <a:xfrm>
            <a:off x="3068163" y="5026868"/>
            <a:ext cx="5950741" cy="1569660"/>
          </a:xfrm>
          <a:prstGeom prst="rect">
            <a:avLst/>
          </a:prstGeom>
          <a:noFill/>
        </p:spPr>
        <p:txBody>
          <a:bodyPr wrap="square" rtlCol="0">
            <a:spAutoFit/>
          </a:bodyPr>
          <a:lstStyle/>
          <a:p>
            <a:pPr algn="ctr"/>
            <a:r>
              <a:rPr lang="en-US" sz="2400" b="1" dirty="0">
                <a:latin typeface="+mj-lt"/>
              </a:rPr>
              <a:t>Understanding the mechanisms behind the </a:t>
            </a:r>
            <a:r>
              <a:rPr lang="en-US" sz="2400" b="1" dirty="0">
                <a:solidFill>
                  <a:srgbClr val="F7941D"/>
                </a:solidFill>
                <a:latin typeface="+mj-lt"/>
              </a:rPr>
              <a:t>CRY1</a:t>
            </a:r>
            <a:r>
              <a:rPr lang="en-US" sz="2400" b="1" dirty="0">
                <a:latin typeface="+mj-lt"/>
              </a:rPr>
              <a:t> protein tail will allow for the development of therapies and treatment for circadian rhythm disorders.</a:t>
            </a:r>
          </a:p>
        </p:txBody>
      </p:sp>
      <p:sp>
        <p:nvSpPr>
          <p:cNvPr id="15" name="TextBox 14">
            <a:extLst>
              <a:ext uri="{FF2B5EF4-FFF2-40B4-BE49-F238E27FC236}">
                <a16:creationId xmlns:a16="http://schemas.microsoft.com/office/drawing/2014/main" id="{EE43A67B-034F-4DA6-BDC8-254D329ABAEB}"/>
              </a:ext>
            </a:extLst>
          </p:cNvPr>
          <p:cNvSpPr txBox="1"/>
          <p:nvPr/>
        </p:nvSpPr>
        <p:spPr>
          <a:xfrm>
            <a:off x="4276089" y="3235272"/>
            <a:ext cx="4591819" cy="1200329"/>
          </a:xfrm>
          <a:prstGeom prst="rect">
            <a:avLst/>
          </a:prstGeom>
          <a:noFill/>
        </p:spPr>
        <p:txBody>
          <a:bodyPr wrap="square" rtlCol="0">
            <a:spAutoFit/>
          </a:bodyPr>
          <a:lstStyle/>
          <a:p>
            <a:pPr algn="ctr"/>
            <a:r>
              <a:rPr lang="en-US" sz="2400" b="1" dirty="0">
                <a:latin typeface="+mj-lt"/>
              </a:rPr>
              <a:t>The study of mutagenic lines allows for the study of protein interactions in diseased states.</a:t>
            </a:r>
          </a:p>
        </p:txBody>
      </p:sp>
      <p:pic>
        <p:nvPicPr>
          <p:cNvPr id="3" name="Picture 2">
            <a:extLst>
              <a:ext uri="{FF2B5EF4-FFF2-40B4-BE49-F238E27FC236}">
                <a16:creationId xmlns:a16="http://schemas.microsoft.com/office/drawing/2014/main" id="{9C2FC361-3526-4134-89B9-B2D7B79AC56B}"/>
              </a:ext>
            </a:extLst>
          </p:cNvPr>
          <p:cNvPicPr>
            <a:picLocks noChangeAspect="1"/>
          </p:cNvPicPr>
          <p:nvPr/>
        </p:nvPicPr>
        <p:blipFill>
          <a:blip r:embed="rId5"/>
          <a:stretch>
            <a:fillRect/>
          </a:stretch>
        </p:blipFill>
        <p:spPr>
          <a:xfrm>
            <a:off x="68094" y="3422109"/>
            <a:ext cx="4207995" cy="1113490"/>
          </a:xfrm>
          <a:prstGeom prst="rect">
            <a:avLst/>
          </a:prstGeom>
        </p:spPr>
      </p:pic>
    </p:spTree>
    <p:extLst>
      <p:ext uri="{BB962C8B-B14F-4D97-AF65-F5344CB8AC3E}">
        <p14:creationId xmlns:p14="http://schemas.microsoft.com/office/powerpoint/2010/main" val="286856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References</a:t>
            </a:r>
          </a:p>
        </p:txBody>
      </p:sp>
      <p:sp>
        <p:nvSpPr>
          <p:cNvPr id="3" name="Rectangle 2">
            <a:extLst>
              <a:ext uri="{FF2B5EF4-FFF2-40B4-BE49-F238E27FC236}">
                <a16:creationId xmlns:a16="http://schemas.microsoft.com/office/drawing/2014/main" id="{434E775C-660D-4026-85F8-9276868039F2}"/>
              </a:ext>
            </a:extLst>
          </p:cNvPr>
          <p:cNvSpPr/>
          <p:nvPr/>
        </p:nvSpPr>
        <p:spPr>
          <a:xfrm>
            <a:off x="68094" y="948690"/>
            <a:ext cx="9007812" cy="4524315"/>
          </a:xfrm>
          <a:prstGeom prst="rect">
            <a:avLst/>
          </a:prstGeom>
        </p:spPr>
        <p:txBody>
          <a:bodyPr wrap="square">
            <a:spAutoFit/>
          </a:bodyPr>
          <a:lstStyle/>
          <a:p>
            <a:pPr marL="457200" indent="-457200"/>
            <a:r>
              <a:rPr lang="en-US" sz="1600" dirty="0">
                <a:solidFill>
                  <a:srgbClr val="000000"/>
                </a:solidFill>
                <a:latin typeface="Verdana" panose="020B0604030504040204" pitchFamily="34" charset="0"/>
              </a:rPr>
              <a:t>Database, G. H. G. (2019). CRY1 Gene - </a:t>
            </a:r>
            <a:r>
              <a:rPr lang="en-US" sz="1600" dirty="0" err="1">
                <a:solidFill>
                  <a:srgbClr val="000000"/>
                </a:solidFill>
                <a:latin typeface="Verdana" panose="020B0604030504040204" pitchFamily="34" charset="0"/>
              </a:rPr>
              <a:t>GeneCards</a:t>
            </a:r>
            <a:r>
              <a:rPr lang="en-US" sz="1600" dirty="0">
                <a:solidFill>
                  <a:srgbClr val="000000"/>
                </a:solidFill>
                <a:latin typeface="Verdana" panose="020B0604030504040204" pitchFamily="34" charset="0"/>
              </a:rPr>
              <a:t> | CRY1 Protein | CRY1 Antibody.</a:t>
            </a:r>
          </a:p>
          <a:p>
            <a:pPr marL="457200" indent="-457200"/>
            <a:r>
              <a:rPr lang="en-US" sz="1600" dirty="0">
                <a:solidFill>
                  <a:srgbClr val="000000"/>
                </a:solidFill>
                <a:latin typeface="Verdana" panose="020B0604030504040204" pitchFamily="34" charset="0"/>
              </a:rPr>
              <a:t>Delayed Sleep Phase Syndrome (DSPS) in Children and Adolescents | Cleveland Clinic. (2019). Retrieved from </a:t>
            </a:r>
            <a:r>
              <a:rPr lang="en-US" sz="1600" dirty="0">
                <a:solidFill>
                  <a:srgbClr val="005A84"/>
                </a:solidFill>
                <a:latin typeface="Verdana" panose="020B0604030504040204" pitchFamily="34" charset="0"/>
                <a:hlinkClick r:id="rId3"/>
              </a:rPr>
              <a:t>https://my.clevelandclinic.org/health/diseases/14295-delayed-sleep-phase-syndrome-dsps-in-children-and-adolescents</a:t>
            </a:r>
            <a:endParaRPr lang="en-US" sz="1600" dirty="0">
              <a:solidFill>
                <a:srgbClr val="000000"/>
              </a:solidFill>
              <a:latin typeface="Verdana" panose="020B0604030504040204" pitchFamily="34" charset="0"/>
            </a:endParaRPr>
          </a:p>
          <a:p>
            <a:pPr marL="457200" indent="-457200"/>
            <a:r>
              <a:rPr lang="en-US" sz="1600" dirty="0">
                <a:solidFill>
                  <a:srgbClr val="000000"/>
                </a:solidFill>
                <a:latin typeface="Verdana" panose="020B0604030504040204" pitchFamily="34" charset="0"/>
              </a:rPr>
              <a:t>Gao, P., </a:t>
            </a:r>
            <a:r>
              <a:rPr lang="en-US" sz="1600" dirty="0" err="1">
                <a:solidFill>
                  <a:srgbClr val="000000"/>
                </a:solidFill>
                <a:latin typeface="Verdana" panose="020B0604030504040204" pitchFamily="34" charset="0"/>
              </a:rPr>
              <a:t>Yoo</a:t>
            </a:r>
            <a:r>
              <a:rPr lang="en-US" sz="1600" dirty="0">
                <a:solidFill>
                  <a:srgbClr val="000000"/>
                </a:solidFill>
                <a:latin typeface="Verdana" panose="020B0604030504040204" pitchFamily="34" charset="0"/>
              </a:rPr>
              <a:t>, S. H., Lee, K. J., </a:t>
            </a:r>
            <a:r>
              <a:rPr lang="en-US" sz="1600" dirty="0" err="1">
                <a:solidFill>
                  <a:srgbClr val="000000"/>
                </a:solidFill>
                <a:latin typeface="Verdana" panose="020B0604030504040204" pitchFamily="34" charset="0"/>
              </a:rPr>
              <a:t>Rosensweig</a:t>
            </a:r>
            <a:r>
              <a:rPr lang="en-US" sz="1600" dirty="0">
                <a:solidFill>
                  <a:srgbClr val="000000"/>
                </a:solidFill>
                <a:latin typeface="Verdana" panose="020B0604030504040204" pitchFamily="34" charset="0"/>
              </a:rPr>
              <a:t>, C., Takahashi, J. S., Chen, B. P., &amp; Green, C. B. (2013). Phosphorylation of the Cryptochrome 1 C-terminal Tail Regulates Circadian Period Length*. In </a:t>
            </a:r>
            <a:r>
              <a:rPr lang="en-US" sz="1600" i="1" dirty="0">
                <a:solidFill>
                  <a:srgbClr val="000000"/>
                </a:solidFill>
                <a:latin typeface="Verdana" panose="020B0604030504040204" pitchFamily="34" charset="0"/>
              </a:rPr>
              <a:t>J Biol Chem</a:t>
            </a:r>
            <a:r>
              <a:rPr lang="en-US" sz="1600" dirty="0">
                <a:solidFill>
                  <a:srgbClr val="000000"/>
                </a:solidFill>
                <a:latin typeface="Verdana" panose="020B0604030504040204" pitchFamily="34" charset="0"/>
              </a:rPr>
              <a:t> (Vol. 288, pp. 35277-35286).</a:t>
            </a:r>
          </a:p>
          <a:p>
            <a:pPr marL="457200" indent="-457200"/>
            <a:r>
              <a:rPr lang="en-US" sz="1600" dirty="0">
                <a:solidFill>
                  <a:srgbClr val="000000"/>
                </a:solidFill>
                <a:latin typeface="Verdana" panose="020B0604030504040204" pitchFamily="34" charset="0"/>
              </a:rPr>
              <a:t>Medicine, A. A. o. S. (2019). Delayed Sleep-Wake Phase – Overview &amp; Facts. Retrieved from </a:t>
            </a:r>
            <a:r>
              <a:rPr lang="en-US" sz="1600" dirty="0">
                <a:solidFill>
                  <a:srgbClr val="005A84"/>
                </a:solidFill>
                <a:latin typeface="Verdana" panose="020B0604030504040204" pitchFamily="34" charset="0"/>
                <a:hlinkClick r:id="rId4"/>
              </a:rPr>
              <a:t>http://sleepeducation.org/sleep-disorders-by-category/circadian-rhythm-disorders/delayed-sleep-wake-phase/overview-and-risk-factors</a:t>
            </a:r>
            <a:endParaRPr lang="en-US" sz="1600" dirty="0">
              <a:solidFill>
                <a:srgbClr val="000000"/>
              </a:solidFill>
              <a:latin typeface="Verdana" panose="020B0604030504040204" pitchFamily="34" charset="0"/>
            </a:endParaRPr>
          </a:p>
          <a:p>
            <a:pPr marL="457200" indent="-457200"/>
            <a:r>
              <a:rPr lang="en-US" sz="1600" dirty="0" err="1">
                <a:solidFill>
                  <a:srgbClr val="000000"/>
                </a:solidFill>
                <a:latin typeface="Verdana" panose="020B0604030504040204" pitchFamily="34" charset="0"/>
              </a:rPr>
              <a:t>Patke</a:t>
            </a:r>
            <a:r>
              <a:rPr lang="en-US" sz="1600" dirty="0">
                <a:solidFill>
                  <a:srgbClr val="000000"/>
                </a:solidFill>
                <a:latin typeface="Verdana" panose="020B0604030504040204" pitchFamily="34" charset="0"/>
              </a:rPr>
              <a:t>, A., Murphy, P. J., </a:t>
            </a:r>
            <a:r>
              <a:rPr lang="en-US" sz="1600" dirty="0" err="1">
                <a:solidFill>
                  <a:srgbClr val="000000"/>
                </a:solidFill>
                <a:latin typeface="Verdana" panose="020B0604030504040204" pitchFamily="34" charset="0"/>
              </a:rPr>
              <a:t>Onat</a:t>
            </a:r>
            <a:r>
              <a:rPr lang="en-US" sz="1600" dirty="0">
                <a:solidFill>
                  <a:srgbClr val="000000"/>
                </a:solidFill>
                <a:latin typeface="Verdana" panose="020B0604030504040204" pitchFamily="34" charset="0"/>
              </a:rPr>
              <a:t>, O. E., Krieger, A. C., </a:t>
            </a:r>
            <a:r>
              <a:rPr lang="en-US" sz="1600" dirty="0" err="1">
                <a:solidFill>
                  <a:srgbClr val="000000"/>
                </a:solidFill>
                <a:latin typeface="Verdana" panose="020B0604030504040204" pitchFamily="34" charset="0"/>
              </a:rPr>
              <a:t>Ozcelik</a:t>
            </a:r>
            <a:r>
              <a:rPr lang="en-US" sz="1600" dirty="0">
                <a:solidFill>
                  <a:srgbClr val="000000"/>
                </a:solidFill>
                <a:latin typeface="Verdana" panose="020B0604030504040204" pitchFamily="34" charset="0"/>
              </a:rPr>
              <a:t>, T., Campbell, S. S., &amp; Young, M. W. (2017). Mutation of the Human Circadian Clock Gene CRY1 in Familial Delayed Sleep Phase Disorder. </a:t>
            </a:r>
            <a:r>
              <a:rPr lang="en-US" sz="1600" i="1" dirty="0">
                <a:solidFill>
                  <a:srgbClr val="000000"/>
                </a:solidFill>
                <a:latin typeface="Verdana" panose="020B0604030504040204" pitchFamily="34" charset="0"/>
              </a:rPr>
              <a:t>Cell, 169</a:t>
            </a:r>
            <a:r>
              <a:rPr lang="en-US" sz="1600" dirty="0">
                <a:solidFill>
                  <a:srgbClr val="000000"/>
                </a:solidFill>
                <a:latin typeface="Verdana" panose="020B0604030504040204" pitchFamily="34" charset="0"/>
              </a:rPr>
              <a:t>(2), 203-215.e213. doi:10.1016/j.cell.2017.03.027</a:t>
            </a:r>
          </a:p>
          <a:p>
            <a:pPr marL="457200" indent="-457200"/>
            <a:r>
              <a:rPr lang="en-US" sz="1600" dirty="0">
                <a:solidFill>
                  <a:srgbClr val="000000"/>
                </a:solidFill>
                <a:latin typeface="Verdana" panose="020B0604030504040204" pitchFamily="34" charset="0"/>
              </a:rPr>
              <a:t>Zhu, H., Conte, F., &amp; Green, C. B. (2003). Nuclear localization and transcriptional repression are confined to separable domains in the circadian protein CRYPTOCHROME. </a:t>
            </a:r>
            <a:r>
              <a:rPr lang="en-US" sz="1600" i="1" dirty="0" err="1">
                <a:solidFill>
                  <a:srgbClr val="000000"/>
                </a:solidFill>
                <a:latin typeface="Verdana" panose="020B0604030504040204" pitchFamily="34" charset="0"/>
              </a:rPr>
              <a:t>Curr</a:t>
            </a:r>
            <a:r>
              <a:rPr lang="en-US" sz="1600" i="1" dirty="0">
                <a:solidFill>
                  <a:srgbClr val="000000"/>
                </a:solidFill>
                <a:latin typeface="Verdana" panose="020B0604030504040204" pitchFamily="34" charset="0"/>
              </a:rPr>
              <a:t> Biol, 13</a:t>
            </a:r>
            <a:r>
              <a:rPr lang="en-US" sz="1600" dirty="0">
                <a:solidFill>
                  <a:srgbClr val="000000"/>
                </a:solidFill>
                <a:latin typeface="Verdana" panose="020B0604030504040204" pitchFamily="34" charset="0"/>
              </a:rPr>
              <a:t>(18), 1653-1658.</a:t>
            </a:r>
          </a:p>
        </p:txBody>
      </p:sp>
    </p:spTree>
    <p:extLst>
      <p:ext uri="{BB962C8B-B14F-4D97-AF65-F5344CB8AC3E}">
        <p14:creationId xmlns:p14="http://schemas.microsoft.com/office/powerpoint/2010/main" val="114370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5" y="107006"/>
            <a:ext cx="9007812" cy="797668"/>
          </a:xfrm>
          <a:solidFill>
            <a:srgbClr val="1F6E86"/>
          </a:solidFill>
        </p:spPr>
        <p:txBody>
          <a:bodyPr>
            <a:noAutofit/>
          </a:bodyPr>
          <a:lstStyle/>
          <a:p>
            <a:pPr algn="ctr"/>
            <a:r>
              <a:rPr lang="en-US" sz="3600" b="1" dirty="0">
                <a:solidFill>
                  <a:schemeClr val="bg1"/>
                </a:solidFill>
              </a:rPr>
              <a:t>What are the signs of DSPS?</a:t>
            </a:r>
          </a:p>
        </p:txBody>
      </p:sp>
      <p:pic>
        <p:nvPicPr>
          <p:cNvPr id="5" name="Picture 4">
            <a:extLst>
              <a:ext uri="{FF2B5EF4-FFF2-40B4-BE49-F238E27FC236}">
                <a16:creationId xmlns:a16="http://schemas.microsoft.com/office/drawing/2014/main" id="{E9DAFEC2-92A8-4A95-888E-CCCABC1EBDCC}"/>
              </a:ext>
            </a:extLst>
          </p:cNvPr>
          <p:cNvPicPr>
            <a:picLocks noChangeAspect="1"/>
          </p:cNvPicPr>
          <p:nvPr/>
        </p:nvPicPr>
        <p:blipFill rotWithShape="1">
          <a:blip r:embed="rId3"/>
          <a:srcRect l="11225"/>
          <a:stretch/>
        </p:blipFill>
        <p:spPr>
          <a:xfrm>
            <a:off x="2210955" y="2394142"/>
            <a:ext cx="4722095" cy="2761521"/>
          </a:xfrm>
          <a:prstGeom prst="rect">
            <a:avLst/>
          </a:prstGeom>
        </p:spPr>
      </p:pic>
      <p:sp>
        <p:nvSpPr>
          <p:cNvPr id="9" name="Callout: Down Arrow 8">
            <a:extLst>
              <a:ext uri="{FF2B5EF4-FFF2-40B4-BE49-F238E27FC236}">
                <a16:creationId xmlns:a16="http://schemas.microsoft.com/office/drawing/2014/main" id="{3903CD51-A028-4163-821F-6BB57E16447D}"/>
              </a:ext>
            </a:extLst>
          </p:cNvPr>
          <p:cNvSpPr/>
          <p:nvPr/>
        </p:nvSpPr>
        <p:spPr>
          <a:xfrm rot="19578721">
            <a:off x="1024591" y="1663187"/>
            <a:ext cx="2372727" cy="925263"/>
          </a:xfrm>
          <a:prstGeom prst="downArrowCallout">
            <a:avLst>
              <a:gd name="adj1" fmla="val 15909"/>
              <a:gd name="adj2" fmla="val 15909"/>
              <a:gd name="adj3" fmla="val 15151"/>
              <a:gd name="adj4" fmla="val 76536"/>
            </a:avLst>
          </a:prstGeom>
          <a:solidFill>
            <a:srgbClr val="1F6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Trouble falling asleep</a:t>
            </a:r>
          </a:p>
        </p:txBody>
      </p:sp>
      <p:sp>
        <p:nvSpPr>
          <p:cNvPr id="10" name="Callout: Down Arrow 9">
            <a:extLst>
              <a:ext uri="{FF2B5EF4-FFF2-40B4-BE49-F238E27FC236}">
                <a16:creationId xmlns:a16="http://schemas.microsoft.com/office/drawing/2014/main" id="{E0747FB3-22B2-455B-B886-0BB9A790351A}"/>
              </a:ext>
            </a:extLst>
          </p:cNvPr>
          <p:cNvSpPr/>
          <p:nvPr/>
        </p:nvSpPr>
        <p:spPr>
          <a:xfrm rot="3525380">
            <a:off x="7198899" y="733414"/>
            <a:ext cx="912996" cy="2378681"/>
          </a:xfrm>
          <a:prstGeom prst="downArrowCallout">
            <a:avLst>
              <a:gd name="adj1" fmla="val 15909"/>
              <a:gd name="adj2" fmla="val 15909"/>
              <a:gd name="adj3" fmla="val 15151"/>
              <a:gd name="adj4" fmla="val 76536"/>
            </a:avLst>
          </a:prstGeom>
          <a:solidFill>
            <a:srgbClr val="1F6E8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Depression </a:t>
            </a:r>
          </a:p>
        </p:txBody>
      </p:sp>
      <p:sp>
        <p:nvSpPr>
          <p:cNvPr id="11" name="Callout: Down Arrow 10">
            <a:extLst>
              <a:ext uri="{FF2B5EF4-FFF2-40B4-BE49-F238E27FC236}">
                <a16:creationId xmlns:a16="http://schemas.microsoft.com/office/drawing/2014/main" id="{F5EDD20F-078B-4F70-B7F9-1ABB134A44E3}"/>
              </a:ext>
            </a:extLst>
          </p:cNvPr>
          <p:cNvSpPr/>
          <p:nvPr/>
        </p:nvSpPr>
        <p:spPr>
          <a:xfrm rot="7280129">
            <a:off x="7230398" y="4343700"/>
            <a:ext cx="927659" cy="2588843"/>
          </a:xfrm>
          <a:prstGeom prst="downArrowCallout">
            <a:avLst>
              <a:gd name="adj1" fmla="val 15909"/>
              <a:gd name="adj2" fmla="val 15909"/>
              <a:gd name="adj3" fmla="val 15151"/>
              <a:gd name="adj4" fmla="val 84371"/>
            </a:avLst>
          </a:prstGeom>
          <a:solidFill>
            <a:srgbClr val="1F6E86"/>
          </a:solidFill>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Inability to wake up at desired time (school, work)</a:t>
            </a:r>
          </a:p>
        </p:txBody>
      </p:sp>
      <p:sp>
        <p:nvSpPr>
          <p:cNvPr id="12" name="Callout: Down Arrow 11">
            <a:extLst>
              <a:ext uri="{FF2B5EF4-FFF2-40B4-BE49-F238E27FC236}">
                <a16:creationId xmlns:a16="http://schemas.microsoft.com/office/drawing/2014/main" id="{2A8F5756-CD30-498C-996A-269407696E06}"/>
              </a:ext>
            </a:extLst>
          </p:cNvPr>
          <p:cNvSpPr/>
          <p:nvPr/>
        </p:nvSpPr>
        <p:spPr>
          <a:xfrm rot="14605848">
            <a:off x="847679" y="4328236"/>
            <a:ext cx="1060805" cy="2320885"/>
          </a:xfrm>
          <a:prstGeom prst="downArrowCallout">
            <a:avLst>
              <a:gd name="adj1" fmla="val 18325"/>
              <a:gd name="adj2" fmla="val 16098"/>
              <a:gd name="adj3" fmla="val 25000"/>
              <a:gd name="adj4" fmla="val 82477"/>
            </a:avLst>
          </a:prstGeom>
          <a:solidFill>
            <a:srgbClr val="1F6E86"/>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Behavioral problems</a:t>
            </a:r>
          </a:p>
        </p:txBody>
      </p:sp>
    </p:spTree>
    <p:extLst>
      <p:ext uri="{BB962C8B-B14F-4D97-AF65-F5344CB8AC3E}">
        <p14:creationId xmlns:p14="http://schemas.microsoft.com/office/powerpoint/2010/main" val="52855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5" y="107006"/>
            <a:ext cx="9007812" cy="797668"/>
          </a:xfrm>
          <a:solidFill>
            <a:srgbClr val="1F6E86"/>
          </a:solidFill>
        </p:spPr>
        <p:txBody>
          <a:bodyPr>
            <a:noAutofit/>
          </a:bodyPr>
          <a:lstStyle/>
          <a:p>
            <a:pPr algn="ctr"/>
            <a:r>
              <a:rPr lang="en-US" sz="3600" b="1" dirty="0">
                <a:solidFill>
                  <a:schemeClr val="bg1"/>
                </a:solidFill>
              </a:rPr>
              <a:t>What is the Circadian Clock?</a:t>
            </a:r>
          </a:p>
        </p:txBody>
      </p:sp>
      <p:pic>
        <p:nvPicPr>
          <p:cNvPr id="3" name="Picture 2" descr="A picture containing clock&#10;&#10;Description automatically generated">
            <a:extLst>
              <a:ext uri="{FF2B5EF4-FFF2-40B4-BE49-F238E27FC236}">
                <a16:creationId xmlns:a16="http://schemas.microsoft.com/office/drawing/2014/main" id="{A64F14C1-7784-4AFA-B701-85BCA849A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80" y="988122"/>
            <a:ext cx="8191855" cy="5762875"/>
          </a:xfrm>
          <a:prstGeom prst="rect">
            <a:avLst/>
          </a:prstGeom>
        </p:spPr>
      </p:pic>
    </p:spTree>
    <p:extLst>
      <p:ext uri="{BB962C8B-B14F-4D97-AF65-F5344CB8AC3E}">
        <p14:creationId xmlns:p14="http://schemas.microsoft.com/office/powerpoint/2010/main" val="399482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5" y="107006"/>
            <a:ext cx="9007812" cy="797668"/>
          </a:xfrm>
          <a:solidFill>
            <a:srgbClr val="1F6E86"/>
          </a:solidFill>
        </p:spPr>
        <p:txBody>
          <a:bodyPr>
            <a:noAutofit/>
          </a:bodyPr>
          <a:lstStyle/>
          <a:p>
            <a:pPr algn="ctr"/>
            <a:r>
              <a:rPr lang="en-US" sz="3600" b="1" dirty="0">
                <a:solidFill>
                  <a:srgbClr val="F7941D"/>
                </a:solidFill>
              </a:rPr>
              <a:t>CRY1</a:t>
            </a:r>
            <a:r>
              <a:rPr lang="en-US" sz="3600" b="1" dirty="0">
                <a:solidFill>
                  <a:schemeClr val="bg1"/>
                </a:solidFill>
              </a:rPr>
              <a:t> gene is associated with DSPS</a:t>
            </a:r>
          </a:p>
        </p:txBody>
      </p:sp>
      <p:grpSp>
        <p:nvGrpSpPr>
          <p:cNvPr id="10" name="Group 9">
            <a:extLst>
              <a:ext uri="{FF2B5EF4-FFF2-40B4-BE49-F238E27FC236}">
                <a16:creationId xmlns:a16="http://schemas.microsoft.com/office/drawing/2014/main" id="{87E5106C-E665-4C7A-8DFA-3E8BAE791FD4}"/>
              </a:ext>
            </a:extLst>
          </p:cNvPr>
          <p:cNvGrpSpPr/>
          <p:nvPr/>
        </p:nvGrpSpPr>
        <p:grpSpPr>
          <a:xfrm>
            <a:off x="343443" y="1723540"/>
            <a:ext cx="8311199" cy="1057021"/>
            <a:chOff x="610952" y="1751405"/>
            <a:chExt cx="7922091" cy="906627"/>
          </a:xfrm>
        </p:grpSpPr>
        <p:sp>
          <p:nvSpPr>
            <p:cNvPr id="3" name="Rounded Rectangle">
              <a:extLst>
                <a:ext uri="{FF2B5EF4-FFF2-40B4-BE49-F238E27FC236}">
                  <a16:creationId xmlns:a16="http://schemas.microsoft.com/office/drawing/2014/main" id="{377DB03B-5748-43D7-86DF-5E54E150DDA9}"/>
                </a:ext>
              </a:extLst>
            </p:cNvPr>
            <p:cNvSpPr/>
            <p:nvPr/>
          </p:nvSpPr>
          <p:spPr>
            <a:xfrm>
              <a:off x="610952" y="1786409"/>
              <a:ext cx="7922091" cy="839844"/>
            </a:xfrm>
            <a:prstGeom prst="roundRect">
              <a:avLst>
                <a:gd name="adj" fmla="val 26378"/>
              </a:avLst>
            </a:prstGeom>
            <a:solidFill>
              <a:srgbClr val="A9A9A9"/>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 name="Rounded Rectangle">
              <a:extLst>
                <a:ext uri="{FF2B5EF4-FFF2-40B4-BE49-F238E27FC236}">
                  <a16:creationId xmlns:a16="http://schemas.microsoft.com/office/drawing/2014/main" id="{9CF10029-489D-4286-B68C-22287222E453}"/>
                </a:ext>
              </a:extLst>
            </p:cNvPr>
            <p:cNvSpPr/>
            <p:nvPr/>
          </p:nvSpPr>
          <p:spPr>
            <a:xfrm>
              <a:off x="4406379" y="1776205"/>
              <a:ext cx="2513549" cy="857027"/>
            </a:xfrm>
            <a:prstGeom prst="roundRect">
              <a:avLst>
                <a:gd name="adj" fmla="val 28302"/>
              </a:avLst>
            </a:prstGeom>
            <a:solidFill>
              <a:srgbClr val="92D050"/>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5" name="1313 AA">
              <a:extLst>
                <a:ext uri="{FF2B5EF4-FFF2-40B4-BE49-F238E27FC236}">
                  <a16:creationId xmlns:a16="http://schemas.microsoft.com/office/drawing/2014/main" id="{5D628B55-0484-4AA8-8E57-A8D7066FCE1B}"/>
                </a:ext>
              </a:extLst>
            </p:cNvPr>
            <p:cNvSpPr txBox="1"/>
            <p:nvPr/>
          </p:nvSpPr>
          <p:spPr>
            <a:xfrm>
              <a:off x="7320776" y="1998947"/>
              <a:ext cx="1022634" cy="378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899"/>
              <a:r>
                <a:rPr lang="en-US" sz="2400" dirty="0">
                  <a:solidFill>
                    <a:prstClr val="black"/>
                  </a:solidFill>
                </a:rPr>
                <a:t>632</a:t>
              </a:r>
              <a:r>
                <a:rPr sz="2400" dirty="0">
                  <a:solidFill>
                    <a:prstClr val="black"/>
                  </a:solidFill>
                </a:rPr>
                <a:t> AA</a:t>
              </a:r>
            </a:p>
          </p:txBody>
        </p:sp>
        <p:sp>
          <p:nvSpPr>
            <p:cNvPr id="6" name="LsmAD">
              <a:extLst>
                <a:ext uri="{FF2B5EF4-FFF2-40B4-BE49-F238E27FC236}">
                  <a16:creationId xmlns:a16="http://schemas.microsoft.com/office/drawing/2014/main" id="{3422C543-6002-4F20-89E9-679C6BCB2295}"/>
                </a:ext>
              </a:extLst>
            </p:cNvPr>
            <p:cNvSpPr txBox="1"/>
            <p:nvPr/>
          </p:nvSpPr>
          <p:spPr>
            <a:xfrm>
              <a:off x="4553886" y="1751405"/>
              <a:ext cx="2218532" cy="906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4200" b="0">
                  <a:latin typeface="Gill Sans"/>
                  <a:ea typeface="Gill Sans"/>
                  <a:cs typeface="Gill Sans"/>
                  <a:sym typeface="Gill Sans"/>
                </a:defRPr>
              </a:lvl1pPr>
            </a:lstStyle>
            <a:p>
              <a:pPr algn="ctr" defTabSz="642899"/>
              <a:r>
                <a:rPr lang="en-US" sz="3200" dirty="0">
                  <a:solidFill>
                    <a:prstClr val="white"/>
                  </a:solidFill>
                </a:rPr>
                <a:t>FAD binding domain</a:t>
              </a:r>
              <a:endParaRPr sz="3200" dirty="0">
                <a:solidFill>
                  <a:prstClr val="white"/>
                </a:solidFill>
              </a:endParaRPr>
            </a:p>
          </p:txBody>
        </p:sp>
        <p:sp>
          <p:nvSpPr>
            <p:cNvPr id="7" name="Rounded Rectangle">
              <a:extLst>
                <a:ext uri="{FF2B5EF4-FFF2-40B4-BE49-F238E27FC236}">
                  <a16:creationId xmlns:a16="http://schemas.microsoft.com/office/drawing/2014/main" id="{95DEAB1E-13DF-47E1-96A9-E3A7BF6CA6A3}"/>
                </a:ext>
              </a:extLst>
            </p:cNvPr>
            <p:cNvSpPr/>
            <p:nvPr/>
          </p:nvSpPr>
          <p:spPr>
            <a:xfrm>
              <a:off x="1680860" y="1776205"/>
              <a:ext cx="2121331" cy="857027"/>
            </a:xfrm>
            <a:prstGeom prst="roundRect">
              <a:avLst>
                <a:gd name="adj" fmla="val 28302"/>
              </a:avLst>
            </a:prstGeom>
            <a:solidFill>
              <a:srgbClr val="009999"/>
            </a:solidFill>
            <a:ln w="12700">
              <a:miter lim="400000"/>
            </a:ln>
          </p:spPr>
          <p:txBody>
            <a:bodyPr lIns="35719" tIns="35719" rIns="35719" bIns="35719" anchor="ctr"/>
            <a:lstStyle/>
            <a:p>
              <a:pPr defTabSz="642899">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8" name="SM-ATX">
              <a:extLst>
                <a:ext uri="{FF2B5EF4-FFF2-40B4-BE49-F238E27FC236}">
                  <a16:creationId xmlns:a16="http://schemas.microsoft.com/office/drawing/2014/main" id="{92C61BD7-94C2-4535-89C8-8A2A7EF71C10}"/>
                </a:ext>
              </a:extLst>
            </p:cNvPr>
            <p:cNvSpPr txBox="1"/>
            <p:nvPr/>
          </p:nvSpPr>
          <p:spPr>
            <a:xfrm>
              <a:off x="1758817" y="1971507"/>
              <a:ext cx="2043375" cy="484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defTabSz="642899"/>
              <a:r>
                <a:rPr lang="en-US" sz="3200" dirty="0">
                  <a:solidFill>
                    <a:prstClr val="white"/>
                  </a:solidFill>
                </a:rPr>
                <a:t>Photolyase</a:t>
              </a:r>
              <a:endParaRPr sz="1951" dirty="0">
                <a:solidFill>
                  <a:prstClr val="white"/>
                </a:solidFill>
              </a:endParaRPr>
            </a:p>
          </p:txBody>
        </p:sp>
      </p:grpSp>
      <p:sp>
        <p:nvSpPr>
          <p:cNvPr id="11" name="Rectangle: Rounded Corners 10">
            <a:extLst>
              <a:ext uri="{FF2B5EF4-FFF2-40B4-BE49-F238E27FC236}">
                <a16:creationId xmlns:a16="http://schemas.microsoft.com/office/drawing/2014/main" id="{144F5011-2680-4A66-A9D6-263EF6164391}"/>
              </a:ext>
            </a:extLst>
          </p:cNvPr>
          <p:cNvSpPr/>
          <p:nvPr/>
        </p:nvSpPr>
        <p:spPr>
          <a:xfrm>
            <a:off x="221851" y="3611320"/>
            <a:ext cx="2847223" cy="3020791"/>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70D750F3-84A4-4EEC-BE5D-14F8D40C7FFB}"/>
              </a:ext>
            </a:extLst>
          </p:cNvPr>
          <p:cNvSpPr/>
          <p:nvPr/>
        </p:nvSpPr>
        <p:spPr>
          <a:xfrm>
            <a:off x="3190673" y="3611320"/>
            <a:ext cx="2884261" cy="302079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CA83351-432F-440A-AD7A-9B6C293DCF13}"/>
              </a:ext>
            </a:extLst>
          </p:cNvPr>
          <p:cNvSpPr/>
          <p:nvPr/>
        </p:nvSpPr>
        <p:spPr>
          <a:xfrm>
            <a:off x="6159502" y="3611320"/>
            <a:ext cx="2847215" cy="3020791"/>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ATX">
            <a:extLst>
              <a:ext uri="{FF2B5EF4-FFF2-40B4-BE49-F238E27FC236}">
                <a16:creationId xmlns:a16="http://schemas.microsoft.com/office/drawing/2014/main" id="{FB55B38D-33CB-4881-ABE1-7A9A02BA4470}"/>
              </a:ext>
            </a:extLst>
          </p:cNvPr>
          <p:cNvSpPr txBox="1"/>
          <p:nvPr/>
        </p:nvSpPr>
        <p:spPr>
          <a:xfrm>
            <a:off x="343446" y="3730206"/>
            <a:ext cx="2519463" cy="564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899"/>
            <a:r>
              <a:rPr lang="en-US" sz="2000" b="1" dirty="0">
                <a:solidFill>
                  <a:schemeClr val="bg1"/>
                </a:solidFill>
              </a:rPr>
              <a:t>Cellular Component</a:t>
            </a:r>
            <a:endParaRPr sz="2000" b="1" dirty="0">
              <a:solidFill>
                <a:schemeClr val="bg1"/>
              </a:solidFill>
            </a:endParaRPr>
          </a:p>
        </p:txBody>
      </p:sp>
      <p:sp>
        <p:nvSpPr>
          <p:cNvPr id="17" name="SM-ATX">
            <a:extLst>
              <a:ext uri="{FF2B5EF4-FFF2-40B4-BE49-F238E27FC236}">
                <a16:creationId xmlns:a16="http://schemas.microsoft.com/office/drawing/2014/main" id="{6FB892C0-3CF9-4280-8AD7-D1C0D9B29EF1}"/>
              </a:ext>
            </a:extLst>
          </p:cNvPr>
          <p:cNvSpPr txBox="1"/>
          <p:nvPr/>
        </p:nvSpPr>
        <p:spPr>
          <a:xfrm>
            <a:off x="3312271" y="3735246"/>
            <a:ext cx="2519463" cy="564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899"/>
            <a:r>
              <a:rPr lang="en-US" sz="2000" b="1" dirty="0">
                <a:solidFill>
                  <a:schemeClr val="bg1"/>
                </a:solidFill>
              </a:rPr>
              <a:t>Molecular Function</a:t>
            </a:r>
            <a:endParaRPr sz="2000" b="1" dirty="0">
              <a:solidFill>
                <a:schemeClr val="bg1"/>
              </a:solidFill>
            </a:endParaRPr>
          </a:p>
        </p:txBody>
      </p:sp>
      <p:sp>
        <p:nvSpPr>
          <p:cNvPr id="18" name="SM-ATX">
            <a:extLst>
              <a:ext uri="{FF2B5EF4-FFF2-40B4-BE49-F238E27FC236}">
                <a16:creationId xmlns:a16="http://schemas.microsoft.com/office/drawing/2014/main" id="{0CB63EE1-9EFF-4A3B-8C5D-0BB37B88206C}"/>
              </a:ext>
            </a:extLst>
          </p:cNvPr>
          <p:cNvSpPr txBox="1"/>
          <p:nvPr/>
        </p:nvSpPr>
        <p:spPr>
          <a:xfrm>
            <a:off x="6323376" y="3761890"/>
            <a:ext cx="2519463" cy="564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899"/>
            <a:r>
              <a:rPr lang="en-US" sz="2000" b="1" dirty="0">
                <a:solidFill>
                  <a:schemeClr val="bg1"/>
                </a:solidFill>
              </a:rPr>
              <a:t>Biological Process</a:t>
            </a:r>
            <a:endParaRPr sz="2000" b="1" dirty="0">
              <a:solidFill>
                <a:schemeClr val="bg1"/>
              </a:solidFill>
            </a:endParaRPr>
          </a:p>
        </p:txBody>
      </p:sp>
      <p:sp>
        <p:nvSpPr>
          <p:cNvPr id="19" name="SM-ATX">
            <a:extLst>
              <a:ext uri="{FF2B5EF4-FFF2-40B4-BE49-F238E27FC236}">
                <a16:creationId xmlns:a16="http://schemas.microsoft.com/office/drawing/2014/main" id="{429772F7-88D0-42A0-9E47-2F09690D7E34}"/>
              </a:ext>
            </a:extLst>
          </p:cNvPr>
          <p:cNvSpPr txBox="1"/>
          <p:nvPr/>
        </p:nvSpPr>
        <p:spPr>
          <a:xfrm>
            <a:off x="343444" y="5963174"/>
            <a:ext cx="2519463" cy="564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899"/>
            <a:r>
              <a:rPr lang="en-US" sz="2000" b="1" dirty="0">
                <a:solidFill>
                  <a:schemeClr val="bg1"/>
                </a:solidFill>
              </a:rPr>
              <a:t>SCN; cell nucleus</a:t>
            </a:r>
            <a:endParaRPr sz="2000" b="1" dirty="0">
              <a:solidFill>
                <a:schemeClr val="bg1"/>
              </a:solidFill>
            </a:endParaRPr>
          </a:p>
        </p:txBody>
      </p:sp>
      <p:pic>
        <p:nvPicPr>
          <p:cNvPr id="2050" name="Picture 2" descr="Image result for cry1 nucleus">
            <a:extLst>
              <a:ext uri="{FF2B5EF4-FFF2-40B4-BE49-F238E27FC236}">
                <a16:creationId xmlns:a16="http://schemas.microsoft.com/office/drawing/2014/main" id="{219A5502-32DD-48D5-9680-0877DCBC8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779" y="4277963"/>
            <a:ext cx="2762655" cy="1520216"/>
          </a:xfrm>
          <a:prstGeom prst="rect">
            <a:avLst/>
          </a:prstGeom>
          <a:noFill/>
          <a:extLst>
            <a:ext uri="{909E8E84-426E-40DD-AFC4-6F175D3DCCD1}">
              <a14:hiddenFill xmlns:a14="http://schemas.microsoft.com/office/drawing/2010/main">
                <a:solidFill>
                  <a:srgbClr val="FFFFFF"/>
                </a:solidFill>
              </a14:hiddenFill>
            </a:ext>
          </a:extLst>
        </p:spPr>
      </p:pic>
      <p:sp>
        <p:nvSpPr>
          <p:cNvPr id="20" name="SM-ATX">
            <a:extLst>
              <a:ext uri="{FF2B5EF4-FFF2-40B4-BE49-F238E27FC236}">
                <a16:creationId xmlns:a16="http://schemas.microsoft.com/office/drawing/2014/main" id="{1D407861-9892-446E-8A6A-CDAE491F1B4C}"/>
              </a:ext>
            </a:extLst>
          </p:cNvPr>
          <p:cNvSpPr txBox="1"/>
          <p:nvPr/>
        </p:nvSpPr>
        <p:spPr>
          <a:xfrm>
            <a:off x="6380135" y="5847370"/>
            <a:ext cx="2519463" cy="564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899"/>
            <a:r>
              <a:rPr lang="en-US" sz="2000" b="1" dirty="0">
                <a:solidFill>
                  <a:schemeClr val="bg1"/>
                </a:solidFill>
              </a:rPr>
              <a:t>BMAL1-CLOCK</a:t>
            </a:r>
            <a:endParaRPr sz="2000" b="1" dirty="0">
              <a:solidFill>
                <a:schemeClr val="bg1"/>
              </a:solidFill>
            </a:endParaRPr>
          </a:p>
        </p:txBody>
      </p:sp>
      <p:sp>
        <p:nvSpPr>
          <p:cNvPr id="21" name="SM-ATX">
            <a:extLst>
              <a:ext uri="{FF2B5EF4-FFF2-40B4-BE49-F238E27FC236}">
                <a16:creationId xmlns:a16="http://schemas.microsoft.com/office/drawing/2014/main" id="{B9B67E5A-32C2-4D6F-8B0E-8A1DB14C110F}"/>
              </a:ext>
            </a:extLst>
          </p:cNvPr>
          <p:cNvSpPr txBox="1"/>
          <p:nvPr/>
        </p:nvSpPr>
        <p:spPr>
          <a:xfrm>
            <a:off x="3493407" y="5785816"/>
            <a:ext cx="2278793" cy="6876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algn="ctr" defTabSz="642899"/>
            <a:r>
              <a:rPr lang="en-US" sz="2000" b="1" dirty="0">
                <a:solidFill>
                  <a:schemeClr val="bg1"/>
                </a:solidFill>
              </a:rPr>
              <a:t>Transcriptional Repression</a:t>
            </a:r>
            <a:endParaRPr sz="2000" b="1" dirty="0">
              <a:solidFill>
                <a:schemeClr val="bg1"/>
              </a:solidFill>
            </a:endParaRPr>
          </a:p>
        </p:txBody>
      </p:sp>
      <p:pic>
        <p:nvPicPr>
          <p:cNvPr id="2054" name="Picture 6" descr="Image result for scn brain">
            <a:extLst>
              <a:ext uri="{FF2B5EF4-FFF2-40B4-BE49-F238E27FC236}">
                <a16:creationId xmlns:a16="http://schemas.microsoft.com/office/drawing/2014/main" id="{EA680874-A26E-493F-B061-7BFE1C00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54" y="4207942"/>
            <a:ext cx="2152793" cy="18420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egative regulation">
            <a:extLst>
              <a:ext uri="{FF2B5EF4-FFF2-40B4-BE49-F238E27FC236}">
                <a16:creationId xmlns:a16="http://schemas.microsoft.com/office/drawing/2014/main" id="{1D861A76-A252-4A98-A954-4CB04A15F9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b="37434"/>
          <a:stretch/>
        </p:blipFill>
        <p:spPr bwMode="auto">
          <a:xfrm>
            <a:off x="3251475" y="4290330"/>
            <a:ext cx="2762655" cy="149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7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5" y="107006"/>
            <a:ext cx="9007812" cy="797668"/>
          </a:xfrm>
          <a:solidFill>
            <a:srgbClr val="1F6E86"/>
          </a:solidFill>
        </p:spPr>
        <p:txBody>
          <a:bodyPr>
            <a:noAutofit/>
          </a:bodyPr>
          <a:lstStyle/>
          <a:p>
            <a:pPr algn="ctr"/>
            <a:r>
              <a:rPr lang="en-US" sz="3600" b="1" dirty="0">
                <a:solidFill>
                  <a:schemeClr val="accent2"/>
                </a:solidFill>
              </a:rPr>
              <a:t>CRY1</a:t>
            </a:r>
            <a:r>
              <a:rPr lang="en-US" sz="3600" b="1" dirty="0">
                <a:solidFill>
                  <a:schemeClr val="bg1"/>
                </a:solidFill>
              </a:rPr>
              <a:t> is well conserved among species</a:t>
            </a:r>
          </a:p>
        </p:txBody>
      </p:sp>
      <p:grpSp>
        <p:nvGrpSpPr>
          <p:cNvPr id="57" name="Group 56">
            <a:extLst>
              <a:ext uri="{FF2B5EF4-FFF2-40B4-BE49-F238E27FC236}">
                <a16:creationId xmlns:a16="http://schemas.microsoft.com/office/drawing/2014/main" id="{72479AB4-8A9C-4436-B394-707AEFD68553}"/>
              </a:ext>
            </a:extLst>
          </p:cNvPr>
          <p:cNvGrpSpPr/>
          <p:nvPr/>
        </p:nvGrpSpPr>
        <p:grpSpPr>
          <a:xfrm>
            <a:off x="1168383" y="1162336"/>
            <a:ext cx="7680143" cy="523422"/>
            <a:chOff x="1203519" y="1551130"/>
            <a:chExt cx="7680142" cy="523422"/>
          </a:xfrm>
        </p:grpSpPr>
        <p:sp>
          <p:nvSpPr>
            <p:cNvPr id="3" name="Rounded Rectangle">
              <a:extLst>
                <a:ext uri="{FF2B5EF4-FFF2-40B4-BE49-F238E27FC236}">
                  <a16:creationId xmlns:a16="http://schemas.microsoft.com/office/drawing/2014/main" id="{92431CE0-1816-4F25-A482-11856278BFE2}"/>
                </a:ext>
              </a:extLst>
            </p:cNvPr>
            <p:cNvSpPr/>
            <p:nvPr/>
          </p:nvSpPr>
          <p:spPr>
            <a:xfrm>
              <a:off x="2441584" y="1561335"/>
              <a:ext cx="6442077" cy="498788"/>
            </a:xfrm>
            <a:prstGeom prst="roundRect">
              <a:avLst>
                <a:gd name="adj" fmla="val 26378"/>
              </a:avLst>
            </a:prstGeom>
            <a:solidFill>
              <a:srgbClr val="A9A9A9"/>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 name="Rounded Rectangle">
              <a:extLst>
                <a:ext uri="{FF2B5EF4-FFF2-40B4-BE49-F238E27FC236}">
                  <a16:creationId xmlns:a16="http://schemas.microsoft.com/office/drawing/2014/main" id="{7EEF7523-9260-4D6E-94A3-1F806AB9216B}"/>
                </a:ext>
              </a:extLst>
            </p:cNvPr>
            <p:cNvSpPr/>
            <p:nvPr/>
          </p:nvSpPr>
          <p:spPr>
            <a:xfrm>
              <a:off x="5313920" y="1551130"/>
              <a:ext cx="2043965" cy="508993"/>
            </a:xfrm>
            <a:prstGeom prst="roundRect">
              <a:avLst>
                <a:gd name="adj" fmla="val 28302"/>
              </a:avLst>
            </a:prstGeom>
            <a:solidFill>
              <a:srgbClr val="92D050"/>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5" name="1313 AA">
              <a:extLst>
                <a:ext uri="{FF2B5EF4-FFF2-40B4-BE49-F238E27FC236}">
                  <a16:creationId xmlns:a16="http://schemas.microsoft.com/office/drawing/2014/main" id="{6F9BC4D4-1672-421F-8EC2-6531073BB9D8}"/>
                </a:ext>
              </a:extLst>
            </p:cNvPr>
            <p:cNvSpPr txBox="1"/>
            <p:nvPr/>
          </p:nvSpPr>
          <p:spPr>
            <a:xfrm>
              <a:off x="7920998" y="1677563"/>
              <a:ext cx="713865" cy="266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899"/>
              <a:r>
                <a:rPr lang="en-US" sz="1265" dirty="0">
                  <a:solidFill>
                    <a:prstClr val="black"/>
                  </a:solidFill>
                </a:rPr>
                <a:t>632</a:t>
              </a:r>
              <a:r>
                <a:rPr sz="1265" dirty="0">
                  <a:solidFill>
                    <a:prstClr val="black"/>
                  </a:solidFill>
                </a:rPr>
                <a:t> AA</a:t>
              </a:r>
            </a:p>
          </p:txBody>
        </p:sp>
        <p:sp>
          <p:nvSpPr>
            <p:cNvPr id="6" name="LsmAD">
              <a:extLst>
                <a:ext uri="{FF2B5EF4-FFF2-40B4-BE49-F238E27FC236}">
                  <a16:creationId xmlns:a16="http://schemas.microsoft.com/office/drawing/2014/main" id="{55963B76-5113-4492-88D9-8CF14524AF15}"/>
                </a:ext>
              </a:extLst>
            </p:cNvPr>
            <p:cNvSpPr txBox="1"/>
            <p:nvPr/>
          </p:nvSpPr>
          <p:spPr>
            <a:xfrm>
              <a:off x="5418660" y="1642868"/>
              <a:ext cx="2043966" cy="331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4200" b="0">
                  <a:latin typeface="Gill Sans"/>
                  <a:ea typeface="Gill Sans"/>
                  <a:cs typeface="Gill Sans"/>
                  <a:sym typeface="Gill Sans"/>
                </a:defRPr>
              </a:lvl1pPr>
            </a:lstStyle>
            <a:p>
              <a:pPr defTabSz="642899"/>
              <a:r>
                <a:rPr lang="en-US" sz="1687" dirty="0">
                  <a:solidFill>
                    <a:prstClr val="white"/>
                  </a:solidFill>
                </a:rPr>
                <a:t>FAD binding domain</a:t>
              </a:r>
              <a:endParaRPr sz="1687" dirty="0">
                <a:solidFill>
                  <a:prstClr val="white"/>
                </a:solidFill>
              </a:endParaRPr>
            </a:p>
          </p:txBody>
        </p:sp>
        <p:sp>
          <p:nvSpPr>
            <p:cNvPr id="7" name="PAM2">
              <a:extLst>
                <a:ext uri="{FF2B5EF4-FFF2-40B4-BE49-F238E27FC236}">
                  <a16:creationId xmlns:a16="http://schemas.microsoft.com/office/drawing/2014/main" id="{829AFA7F-8B12-46B0-926C-6FC2D74567B2}"/>
                </a:ext>
              </a:extLst>
            </p:cNvPr>
            <p:cNvSpPr txBox="1"/>
            <p:nvPr/>
          </p:nvSpPr>
          <p:spPr>
            <a:xfrm>
              <a:off x="6359764" y="1577925"/>
              <a:ext cx="7373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899"/>
              <a:endParaRPr sz="2391" dirty="0">
                <a:solidFill>
                  <a:prstClr val="black"/>
                </a:solidFill>
              </a:endParaRPr>
            </a:p>
          </p:txBody>
        </p:sp>
        <p:sp>
          <p:nvSpPr>
            <p:cNvPr id="8" name="Rounded Rectangle">
              <a:extLst>
                <a:ext uri="{FF2B5EF4-FFF2-40B4-BE49-F238E27FC236}">
                  <a16:creationId xmlns:a16="http://schemas.microsoft.com/office/drawing/2014/main" id="{C51B338C-E50A-4912-B184-3B8333118403}"/>
                </a:ext>
              </a:extLst>
            </p:cNvPr>
            <p:cNvSpPr/>
            <p:nvPr/>
          </p:nvSpPr>
          <p:spPr>
            <a:xfrm>
              <a:off x="2521460" y="1551130"/>
              <a:ext cx="1725022" cy="508993"/>
            </a:xfrm>
            <a:prstGeom prst="roundRect">
              <a:avLst>
                <a:gd name="adj" fmla="val 28302"/>
              </a:avLst>
            </a:prstGeom>
            <a:solidFill>
              <a:srgbClr val="009999"/>
            </a:solidFill>
            <a:ln w="12700">
              <a:miter lim="400000"/>
            </a:ln>
          </p:spPr>
          <p:txBody>
            <a:bodyPr lIns="35719" tIns="35719" rIns="35719" bIns="35719" anchor="ctr"/>
            <a:lstStyle/>
            <a:p>
              <a:pPr defTabSz="642899">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9" name="SM-ATX">
              <a:extLst>
                <a:ext uri="{FF2B5EF4-FFF2-40B4-BE49-F238E27FC236}">
                  <a16:creationId xmlns:a16="http://schemas.microsoft.com/office/drawing/2014/main" id="{51EE2E4B-F353-47D3-81F0-FF9462E61601}"/>
                </a:ext>
              </a:extLst>
            </p:cNvPr>
            <p:cNvSpPr txBox="1"/>
            <p:nvPr/>
          </p:nvSpPr>
          <p:spPr>
            <a:xfrm>
              <a:off x="2650270" y="1603152"/>
              <a:ext cx="1188019" cy="372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800" b="0">
                  <a:latin typeface="Gill Sans"/>
                  <a:ea typeface="Gill Sans"/>
                  <a:cs typeface="Gill Sans"/>
                  <a:sym typeface="Gill Sans"/>
                </a:defRPr>
              </a:lvl1pPr>
            </a:lstStyle>
            <a:p>
              <a:pPr defTabSz="642899"/>
              <a:r>
                <a:rPr lang="en-US" sz="1951" dirty="0">
                  <a:solidFill>
                    <a:prstClr val="white"/>
                  </a:solidFill>
                </a:rPr>
                <a:t>Photolyase</a:t>
              </a:r>
              <a:endParaRPr sz="1951" dirty="0">
                <a:solidFill>
                  <a:prstClr val="white"/>
                </a:solidFill>
              </a:endParaRPr>
            </a:p>
          </p:txBody>
        </p:sp>
        <p:sp>
          <p:nvSpPr>
            <p:cNvPr id="10" name="Human">
              <a:extLst>
                <a:ext uri="{FF2B5EF4-FFF2-40B4-BE49-F238E27FC236}">
                  <a16:creationId xmlns:a16="http://schemas.microsoft.com/office/drawing/2014/main" id="{1CA66842-F12E-4870-82C7-B91358AF2C5D}"/>
                </a:ext>
              </a:extLst>
            </p:cNvPr>
            <p:cNvSpPr txBox="1"/>
            <p:nvPr/>
          </p:nvSpPr>
          <p:spPr>
            <a:xfrm>
              <a:off x="1203519" y="1571529"/>
              <a:ext cx="1133324"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899"/>
              <a:r>
                <a:rPr sz="2800" dirty="0">
                  <a:solidFill>
                    <a:schemeClr val="tx1"/>
                  </a:solidFill>
                </a:rPr>
                <a:t>Human</a:t>
              </a:r>
            </a:p>
          </p:txBody>
        </p:sp>
      </p:grpSp>
      <p:grpSp>
        <p:nvGrpSpPr>
          <p:cNvPr id="53" name="Group 52">
            <a:extLst>
              <a:ext uri="{FF2B5EF4-FFF2-40B4-BE49-F238E27FC236}">
                <a16:creationId xmlns:a16="http://schemas.microsoft.com/office/drawing/2014/main" id="{0B6CDE77-C6D2-4DBB-AF73-B4A0C058DF4F}"/>
              </a:ext>
            </a:extLst>
          </p:cNvPr>
          <p:cNvGrpSpPr/>
          <p:nvPr/>
        </p:nvGrpSpPr>
        <p:grpSpPr>
          <a:xfrm>
            <a:off x="1230196" y="2420060"/>
            <a:ext cx="7369533" cy="533534"/>
            <a:chOff x="1269713" y="4059748"/>
            <a:chExt cx="7369533" cy="533533"/>
          </a:xfrm>
        </p:grpSpPr>
        <p:sp>
          <p:nvSpPr>
            <p:cNvPr id="11" name="Human">
              <a:extLst>
                <a:ext uri="{FF2B5EF4-FFF2-40B4-BE49-F238E27FC236}">
                  <a16:creationId xmlns:a16="http://schemas.microsoft.com/office/drawing/2014/main" id="{1C3171B3-DE83-4FC7-8A93-94CDC32C6E94}"/>
                </a:ext>
              </a:extLst>
            </p:cNvPr>
            <p:cNvSpPr txBox="1"/>
            <p:nvPr/>
          </p:nvSpPr>
          <p:spPr>
            <a:xfrm>
              <a:off x="1269713" y="4090259"/>
              <a:ext cx="1077219" cy="503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899"/>
              <a:r>
                <a:rPr lang="en-US" sz="2800" dirty="0">
                  <a:solidFill>
                    <a:prstClr val="black"/>
                  </a:solidFill>
                </a:rPr>
                <a:t>Mouse</a:t>
              </a:r>
              <a:endParaRPr sz="2800" dirty="0">
                <a:solidFill>
                  <a:prstClr val="black"/>
                </a:solidFill>
              </a:endParaRPr>
            </a:p>
          </p:txBody>
        </p:sp>
        <p:sp>
          <p:nvSpPr>
            <p:cNvPr id="22" name="Rounded Rectangle">
              <a:extLst>
                <a:ext uri="{FF2B5EF4-FFF2-40B4-BE49-F238E27FC236}">
                  <a16:creationId xmlns:a16="http://schemas.microsoft.com/office/drawing/2014/main" id="{01FA55AD-71F5-4467-8E1C-8FDD868ECC9E}"/>
                </a:ext>
              </a:extLst>
            </p:cNvPr>
            <p:cNvSpPr/>
            <p:nvPr/>
          </p:nvSpPr>
          <p:spPr>
            <a:xfrm>
              <a:off x="2455961" y="4059748"/>
              <a:ext cx="6183285" cy="513165"/>
            </a:xfrm>
            <a:prstGeom prst="roundRect">
              <a:avLst>
                <a:gd name="adj" fmla="val 26378"/>
              </a:avLst>
            </a:prstGeom>
            <a:solidFill>
              <a:srgbClr val="A9A9A9"/>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23" name="Rounded Rectangle">
              <a:extLst>
                <a:ext uri="{FF2B5EF4-FFF2-40B4-BE49-F238E27FC236}">
                  <a16:creationId xmlns:a16="http://schemas.microsoft.com/office/drawing/2014/main" id="{AF84B291-0E82-4E2E-BFF8-444209AD1509}"/>
                </a:ext>
              </a:extLst>
            </p:cNvPr>
            <p:cNvSpPr/>
            <p:nvPr/>
          </p:nvSpPr>
          <p:spPr>
            <a:xfrm>
              <a:off x="5313920" y="4063920"/>
              <a:ext cx="2043965" cy="508993"/>
            </a:xfrm>
            <a:prstGeom prst="roundRect">
              <a:avLst>
                <a:gd name="adj" fmla="val 28302"/>
              </a:avLst>
            </a:prstGeom>
            <a:solidFill>
              <a:srgbClr val="92D050"/>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24" name="1313 AA">
              <a:extLst>
                <a:ext uri="{FF2B5EF4-FFF2-40B4-BE49-F238E27FC236}">
                  <a16:creationId xmlns:a16="http://schemas.microsoft.com/office/drawing/2014/main" id="{AE08D235-2308-4F09-93E8-EC63E2FC833A}"/>
                </a:ext>
              </a:extLst>
            </p:cNvPr>
            <p:cNvSpPr txBox="1"/>
            <p:nvPr/>
          </p:nvSpPr>
          <p:spPr>
            <a:xfrm>
              <a:off x="7920999" y="4191442"/>
              <a:ext cx="713865" cy="264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899"/>
              <a:r>
                <a:rPr lang="en-US" sz="1251">
                  <a:solidFill>
                    <a:prstClr val="black"/>
                  </a:solidFill>
                </a:rPr>
                <a:t>606 AA</a:t>
              </a:r>
              <a:endParaRPr sz="1265" dirty="0">
                <a:solidFill>
                  <a:prstClr val="black"/>
                </a:solidFill>
              </a:endParaRPr>
            </a:p>
          </p:txBody>
        </p:sp>
        <p:sp>
          <p:nvSpPr>
            <p:cNvPr id="25" name="PAM2">
              <a:extLst>
                <a:ext uri="{FF2B5EF4-FFF2-40B4-BE49-F238E27FC236}">
                  <a16:creationId xmlns:a16="http://schemas.microsoft.com/office/drawing/2014/main" id="{CA664A87-B6CB-48CD-B6B8-BCA2F38C648F}"/>
                </a:ext>
              </a:extLst>
            </p:cNvPr>
            <p:cNvSpPr txBox="1"/>
            <p:nvPr/>
          </p:nvSpPr>
          <p:spPr>
            <a:xfrm>
              <a:off x="6359763" y="4090715"/>
              <a:ext cx="73735" cy="440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899"/>
              <a:endParaRPr sz="2391" dirty="0">
                <a:solidFill>
                  <a:prstClr val="black"/>
                </a:solidFill>
              </a:endParaRPr>
            </a:p>
          </p:txBody>
        </p:sp>
        <p:sp>
          <p:nvSpPr>
            <p:cNvPr id="26" name="Rounded Rectangle">
              <a:extLst>
                <a:ext uri="{FF2B5EF4-FFF2-40B4-BE49-F238E27FC236}">
                  <a16:creationId xmlns:a16="http://schemas.microsoft.com/office/drawing/2014/main" id="{90BE1083-D6CB-48A7-AA91-565138AFF51E}"/>
                </a:ext>
              </a:extLst>
            </p:cNvPr>
            <p:cNvSpPr/>
            <p:nvPr/>
          </p:nvSpPr>
          <p:spPr>
            <a:xfrm>
              <a:off x="2521460" y="4063920"/>
              <a:ext cx="1725022" cy="508993"/>
            </a:xfrm>
            <a:prstGeom prst="roundRect">
              <a:avLst>
                <a:gd name="adj" fmla="val 28302"/>
              </a:avLst>
            </a:prstGeom>
            <a:solidFill>
              <a:srgbClr val="009999"/>
            </a:solidFill>
            <a:ln w="12700">
              <a:miter lim="400000"/>
            </a:ln>
          </p:spPr>
          <p:txBody>
            <a:bodyPr lIns="35719" tIns="35719" rIns="35719" bIns="35719" anchor="ctr"/>
            <a:lstStyle/>
            <a:p>
              <a:pPr defTabSz="642899">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grpSp>
      <p:grpSp>
        <p:nvGrpSpPr>
          <p:cNvPr id="54" name="Group 53">
            <a:extLst>
              <a:ext uri="{FF2B5EF4-FFF2-40B4-BE49-F238E27FC236}">
                <a16:creationId xmlns:a16="http://schemas.microsoft.com/office/drawing/2014/main" id="{46AEB2D6-2FF0-4F43-857B-B893D4A0478F}"/>
              </a:ext>
            </a:extLst>
          </p:cNvPr>
          <p:cNvGrpSpPr/>
          <p:nvPr/>
        </p:nvGrpSpPr>
        <p:grpSpPr>
          <a:xfrm>
            <a:off x="884459" y="4374893"/>
            <a:ext cx="7576071" cy="574857"/>
            <a:chOff x="876270" y="3429000"/>
            <a:chExt cx="7576071" cy="574855"/>
          </a:xfrm>
        </p:grpSpPr>
        <p:sp>
          <p:nvSpPr>
            <p:cNvPr id="17" name="Rounded Rectangle">
              <a:extLst>
                <a:ext uri="{FF2B5EF4-FFF2-40B4-BE49-F238E27FC236}">
                  <a16:creationId xmlns:a16="http://schemas.microsoft.com/office/drawing/2014/main" id="{87F221F6-5606-4D37-B0AE-DE7FB9E6FC62}"/>
                </a:ext>
              </a:extLst>
            </p:cNvPr>
            <p:cNvSpPr/>
            <p:nvPr/>
          </p:nvSpPr>
          <p:spPr>
            <a:xfrm>
              <a:off x="2455961" y="3429000"/>
              <a:ext cx="5996380" cy="513165"/>
            </a:xfrm>
            <a:prstGeom prst="roundRect">
              <a:avLst>
                <a:gd name="adj" fmla="val 26378"/>
              </a:avLst>
            </a:prstGeom>
            <a:solidFill>
              <a:srgbClr val="A9A9A9"/>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8" name="Rounded Rectangle">
              <a:extLst>
                <a:ext uri="{FF2B5EF4-FFF2-40B4-BE49-F238E27FC236}">
                  <a16:creationId xmlns:a16="http://schemas.microsoft.com/office/drawing/2014/main" id="{923422BF-75B5-4F86-AAAE-831679223510}"/>
                </a:ext>
              </a:extLst>
            </p:cNvPr>
            <p:cNvSpPr/>
            <p:nvPr/>
          </p:nvSpPr>
          <p:spPr>
            <a:xfrm>
              <a:off x="5313920" y="3433171"/>
              <a:ext cx="2043965" cy="508993"/>
            </a:xfrm>
            <a:prstGeom prst="roundRect">
              <a:avLst>
                <a:gd name="adj" fmla="val 28302"/>
              </a:avLst>
            </a:prstGeom>
            <a:solidFill>
              <a:srgbClr val="92D050"/>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9" name="1313 AA">
              <a:extLst>
                <a:ext uri="{FF2B5EF4-FFF2-40B4-BE49-F238E27FC236}">
                  <a16:creationId xmlns:a16="http://schemas.microsoft.com/office/drawing/2014/main" id="{B595B976-59B8-45FB-A677-8C714C65CFD0}"/>
                </a:ext>
              </a:extLst>
            </p:cNvPr>
            <p:cNvSpPr txBox="1"/>
            <p:nvPr/>
          </p:nvSpPr>
          <p:spPr>
            <a:xfrm>
              <a:off x="7734093" y="3575069"/>
              <a:ext cx="713865" cy="264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899"/>
              <a:r>
                <a:rPr lang="en-US" sz="1251">
                  <a:solidFill>
                    <a:prstClr val="black"/>
                  </a:solidFill>
                </a:rPr>
                <a:t>556 AA</a:t>
              </a:r>
              <a:endParaRPr sz="1265" dirty="0">
                <a:solidFill>
                  <a:prstClr val="black"/>
                </a:solidFill>
              </a:endParaRPr>
            </a:p>
          </p:txBody>
        </p:sp>
        <p:sp>
          <p:nvSpPr>
            <p:cNvPr id="20" name="PAM2">
              <a:extLst>
                <a:ext uri="{FF2B5EF4-FFF2-40B4-BE49-F238E27FC236}">
                  <a16:creationId xmlns:a16="http://schemas.microsoft.com/office/drawing/2014/main" id="{87083C0B-6F6A-4F6C-A25F-0F64E6E32375}"/>
                </a:ext>
              </a:extLst>
            </p:cNvPr>
            <p:cNvSpPr txBox="1"/>
            <p:nvPr/>
          </p:nvSpPr>
          <p:spPr>
            <a:xfrm>
              <a:off x="6359764" y="3459967"/>
              <a:ext cx="73735" cy="440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899"/>
              <a:endParaRPr sz="2391" dirty="0">
                <a:solidFill>
                  <a:prstClr val="black"/>
                </a:solidFill>
              </a:endParaRPr>
            </a:p>
          </p:txBody>
        </p:sp>
        <p:sp>
          <p:nvSpPr>
            <p:cNvPr id="21" name="Rounded Rectangle">
              <a:extLst>
                <a:ext uri="{FF2B5EF4-FFF2-40B4-BE49-F238E27FC236}">
                  <a16:creationId xmlns:a16="http://schemas.microsoft.com/office/drawing/2014/main" id="{0CEB334D-2354-4588-93B4-7E9AA0C26466}"/>
                </a:ext>
              </a:extLst>
            </p:cNvPr>
            <p:cNvSpPr/>
            <p:nvPr/>
          </p:nvSpPr>
          <p:spPr>
            <a:xfrm>
              <a:off x="2521460" y="3433171"/>
              <a:ext cx="1725022" cy="508993"/>
            </a:xfrm>
            <a:prstGeom prst="roundRect">
              <a:avLst>
                <a:gd name="adj" fmla="val 28302"/>
              </a:avLst>
            </a:prstGeom>
            <a:solidFill>
              <a:srgbClr val="009999"/>
            </a:solidFill>
            <a:ln w="12700">
              <a:miter lim="400000"/>
            </a:ln>
          </p:spPr>
          <p:txBody>
            <a:bodyPr lIns="35719" tIns="35719" rIns="35719" bIns="35719" anchor="ctr"/>
            <a:lstStyle/>
            <a:p>
              <a:pPr defTabSz="642899">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37" name="Human">
              <a:extLst>
                <a:ext uri="{FF2B5EF4-FFF2-40B4-BE49-F238E27FC236}">
                  <a16:creationId xmlns:a16="http://schemas.microsoft.com/office/drawing/2014/main" id="{136928DA-1D7B-43CE-94A0-597ABAD63B9B}"/>
                </a:ext>
              </a:extLst>
            </p:cNvPr>
            <p:cNvSpPr txBox="1"/>
            <p:nvPr/>
          </p:nvSpPr>
          <p:spPr>
            <a:xfrm>
              <a:off x="876270" y="3500834"/>
              <a:ext cx="1410131" cy="503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899"/>
              <a:r>
                <a:rPr lang="en-US" sz="2800" dirty="0">
                  <a:solidFill>
                    <a:prstClr val="black"/>
                  </a:solidFill>
                </a:rPr>
                <a:t>Zebrafish</a:t>
              </a:r>
              <a:endParaRPr sz="2800" dirty="0">
                <a:solidFill>
                  <a:prstClr val="black"/>
                </a:solidFill>
              </a:endParaRPr>
            </a:p>
          </p:txBody>
        </p:sp>
      </p:grpSp>
      <p:grpSp>
        <p:nvGrpSpPr>
          <p:cNvPr id="52" name="Group 51">
            <a:extLst>
              <a:ext uri="{FF2B5EF4-FFF2-40B4-BE49-F238E27FC236}">
                <a16:creationId xmlns:a16="http://schemas.microsoft.com/office/drawing/2014/main" id="{F8E5314B-7EB1-43BC-86CD-E1782FE09E6D}"/>
              </a:ext>
            </a:extLst>
          </p:cNvPr>
          <p:cNvGrpSpPr/>
          <p:nvPr/>
        </p:nvGrpSpPr>
        <p:grpSpPr>
          <a:xfrm>
            <a:off x="876344" y="3718400"/>
            <a:ext cx="7719003" cy="513165"/>
            <a:chOff x="915860" y="2817445"/>
            <a:chExt cx="7719003" cy="513165"/>
          </a:xfrm>
        </p:grpSpPr>
        <p:sp>
          <p:nvSpPr>
            <p:cNvPr id="12" name="Rounded Rectangle">
              <a:extLst>
                <a:ext uri="{FF2B5EF4-FFF2-40B4-BE49-F238E27FC236}">
                  <a16:creationId xmlns:a16="http://schemas.microsoft.com/office/drawing/2014/main" id="{9588548C-C20D-480A-941D-6C171E1E9F8A}"/>
                </a:ext>
              </a:extLst>
            </p:cNvPr>
            <p:cNvSpPr/>
            <p:nvPr/>
          </p:nvSpPr>
          <p:spPr>
            <a:xfrm>
              <a:off x="2455960" y="2817445"/>
              <a:ext cx="6057569" cy="513165"/>
            </a:xfrm>
            <a:prstGeom prst="roundRect">
              <a:avLst>
                <a:gd name="adj" fmla="val 26378"/>
              </a:avLst>
            </a:prstGeom>
            <a:solidFill>
              <a:srgbClr val="A9A9A9"/>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3" name="Rounded Rectangle">
              <a:extLst>
                <a:ext uri="{FF2B5EF4-FFF2-40B4-BE49-F238E27FC236}">
                  <a16:creationId xmlns:a16="http://schemas.microsoft.com/office/drawing/2014/main" id="{EE9015AF-AB4D-4D2B-839F-88E5A035998B}"/>
                </a:ext>
              </a:extLst>
            </p:cNvPr>
            <p:cNvSpPr/>
            <p:nvPr/>
          </p:nvSpPr>
          <p:spPr>
            <a:xfrm>
              <a:off x="5313919" y="2821617"/>
              <a:ext cx="2043965" cy="508993"/>
            </a:xfrm>
            <a:prstGeom prst="roundRect">
              <a:avLst>
                <a:gd name="adj" fmla="val 28302"/>
              </a:avLst>
            </a:prstGeom>
            <a:solidFill>
              <a:srgbClr val="92D050"/>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4" name="1313 AA">
              <a:extLst>
                <a:ext uri="{FF2B5EF4-FFF2-40B4-BE49-F238E27FC236}">
                  <a16:creationId xmlns:a16="http://schemas.microsoft.com/office/drawing/2014/main" id="{A716682C-A625-4BC0-977C-EFDD87AA112D}"/>
                </a:ext>
              </a:extLst>
            </p:cNvPr>
            <p:cNvSpPr txBox="1"/>
            <p:nvPr/>
          </p:nvSpPr>
          <p:spPr>
            <a:xfrm>
              <a:off x="7920998" y="2949139"/>
              <a:ext cx="713865" cy="264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899"/>
              <a:r>
                <a:rPr lang="en-US" sz="1251">
                  <a:solidFill>
                    <a:prstClr val="black"/>
                  </a:solidFill>
                </a:rPr>
                <a:t>583AA</a:t>
              </a:r>
              <a:endParaRPr sz="1265" dirty="0">
                <a:solidFill>
                  <a:prstClr val="black"/>
                </a:solidFill>
              </a:endParaRPr>
            </a:p>
          </p:txBody>
        </p:sp>
        <p:sp>
          <p:nvSpPr>
            <p:cNvPr id="15" name="PAM2">
              <a:extLst>
                <a:ext uri="{FF2B5EF4-FFF2-40B4-BE49-F238E27FC236}">
                  <a16:creationId xmlns:a16="http://schemas.microsoft.com/office/drawing/2014/main" id="{85A2C352-4F24-490A-BEB7-0CAEFB9B4192}"/>
                </a:ext>
              </a:extLst>
            </p:cNvPr>
            <p:cNvSpPr txBox="1"/>
            <p:nvPr/>
          </p:nvSpPr>
          <p:spPr>
            <a:xfrm>
              <a:off x="6359763" y="2848411"/>
              <a:ext cx="7373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899"/>
              <a:endParaRPr sz="2391" dirty="0">
                <a:solidFill>
                  <a:prstClr val="black"/>
                </a:solidFill>
              </a:endParaRPr>
            </a:p>
          </p:txBody>
        </p:sp>
        <p:sp>
          <p:nvSpPr>
            <p:cNvPr id="16" name="Rounded Rectangle">
              <a:extLst>
                <a:ext uri="{FF2B5EF4-FFF2-40B4-BE49-F238E27FC236}">
                  <a16:creationId xmlns:a16="http://schemas.microsoft.com/office/drawing/2014/main" id="{0825FB9C-EF5A-4707-98BF-84F7D0EF7B15}"/>
                </a:ext>
              </a:extLst>
            </p:cNvPr>
            <p:cNvSpPr/>
            <p:nvPr/>
          </p:nvSpPr>
          <p:spPr>
            <a:xfrm>
              <a:off x="2521459" y="2821617"/>
              <a:ext cx="1725022" cy="508993"/>
            </a:xfrm>
            <a:prstGeom prst="roundRect">
              <a:avLst>
                <a:gd name="adj" fmla="val 28302"/>
              </a:avLst>
            </a:prstGeom>
            <a:solidFill>
              <a:srgbClr val="009999"/>
            </a:solidFill>
            <a:ln w="12700">
              <a:miter lim="400000"/>
            </a:ln>
          </p:spPr>
          <p:txBody>
            <a:bodyPr lIns="35719" tIns="35719" rIns="35719" bIns="35719" anchor="ctr"/>
            <a:lstStyle/>
            <a:p>
              <a:pPr defTabSz="642899">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43" name="Human">
              <a:extLst>
                <a:ext uri="{FF2B5EF4-FFF2-40B4-BE49-F238E27FC236}">
                  <a16:creationId xmlns:a16="http://schemas.microsoft.com/office/drawing/2014/main" id="{A303EFE7-EC09-446E-9E26-9EF6D063AEAA}"/>
                </a:ext>
              </a:extLst>
            </p:cNvPr>
            <p:cNvSpPr txBox="1"/>
            <p:nvPr/>
          </p:nvSpPr>
          <p:spPr>
            <a:xfrm>
              <a:off x="915860" y="2824603"/>
              <a:ext cx="1362425"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899"/>
              <a:r>
                <a:rPr lang="en-US" sz="2800" dirty="0">
                  <a:solidFill>
                    <a:prstClr val="black"/>
                  </a:solidFill>
                </a:rPr>
                <a:t>Elephant</a:t>
              </a:r>
              <a:endParaRPr sz="2800" dirty="0">
                <a:solidFill>
                  <a:prstClr val="black"/>
                </a:solidFill>
              </a:endParaRPr>
            </a:p>
          </p:txBody>
        </p:sp>
      </p:grpSp>
      <p:grpSp>
        <p:nvGrpSpPr>
          <p:cNvPr id="56" name="Group 55">
            <a:extLst>
              <a:ext uri="{FF2B5EF4-FFF2-40B4-BE49-F238E27FC236}">
                <a16:creationId xmlns:a16="http://schemas.microsoft.com/office/drawing/2014/main" id="{023384F1-4382-4BEF-8032-25DD8A3151B0}"/>
              </a:ext>
            </a:extLst>
          </p:cNvPr>
          <p:cNvGrpSpPr/>
          <p:nvPr/>
        </p:nvGrpSpPr>
        <p:grpSpPr>
          <a:xfrm>
            <a:off x="1724967" y="3039324"/>
            <a:ext cx="6844047" cy="552166"/>
            <a:chOff x="1790818" y="4661702"/>
            <a:chExt cx="6844046" cy="552165"/>
          </a:xfrm>
        </p:grpSpPr>
        <p:grpSp>
          <p:nvGrpSpPr>
            <p:cNvPr id="55" name="Group 54">
              <a:extLst>
                <a:ext uri="{FF2B5EF4-FFF2-40B4-BE49-F238E27FC236}">
                  <a16:creationId xmlns:a16="http://schemas.microsoft.com/office/drawing/2014/main" id="{49BC2F53-9CE2-44AF-B874-163CC761367E}"/>
                </a:ext>
              </a:extLst>
            </p:cNvPr>
            <p:cNvGrpSpPr/>
            <p:nvPr/>
          </p:nvGrpSpPr>
          <p:grpSpPr>
            <a:xfrm>
              <a:off x="2455961" y="4700702"/>
              <a:ext cx="6178903" cy="513165"/>
              <a:chOff x="2455961" y="4700702"/>
              <a:chExt cx="6178903" cy="513165"/>
            </a:xfrm>
          </p:grpSpPr>
          <p:sp>
            <p:nvSpPr>
              <p:cNvPr id="27" name="Rounded Rectangle">
                <a:extLst>
                  <a:ext uri="{FF2B5EF4-FFF2-40B4-BE49-F238E27FC236}">
                    <a16:creationId xmlns:a16="http://schemas.microsoft.com/office/drawing/2014/main" id="{391199A2-9EAE-4F14-BC35-263EEB876FAD}"/>
                  </a:ext>
                </a:extLst>
              </p:cNvPr>
              <p:cNvSpPr/>
              <p:nvPr/>
            </p:nvSpPr>
            <p:spPr>
              <a:xfrm>
                <a:off x="2455961" y="4700702"/>
                <a:ext cx="6125776" cy="498788"/>
              </a:xfrm>
              <a:prstGeom prst="roundRect">
                <a:avLst>
                  <a:gd name="adj" fmla="val 26378"/>
                </a:avLst>
              </a:prstGeom>
              <a:solidFill>
                <a:srgbClr val="A9A9A9"/>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28" name="Rounded Rectangle">
                <a:extLst>
                  <a:ext uri="{FF2B5EF4-FFF2-40B4-BE49-F238E27FC236}">
                    <a16:creationId xmlns:a16="http://schemas.microsoft.com/office/drawing/2014/main" id="{49231FEE-4146-4EE4-AAF7-799A15CB12D4}"/>
                  </a:ext>
                </a:extLst>
              </p:cNvPr>
              <p:cNvSpPr/>
              <p:nvPr/>
            </p:nvSpPr>
            <p:spPr>
              <a:xfrm>
                <a:off x="5313920" y="4704874"/>
                <a:ext cx="2043965" cy="508993"/>
              </a:xfrm>
              <a:prstGeom prst="roundRect">
                <a:avLst>
                  <a:gd name="adj" fmla="val 28302"/>
                </a:avLst>
              </a:prstGeom>
              <a:solidFill>
                <a:srgbClr val="92D050"/>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29" name="1313 AA">
                <a:extLst>
                  <a:ext uri="{FF2B5EF4-FFF2-40B4-BE49-F238E27FC236}">
                    <a16:creationId xmlns:a16="http://schemas.microsoft.com/office/drawing/2014/main" id="{B8FC5234-D098-423C-8B6F-E4D4724D3737}"/>
                  </a:ext>
                </a:extLst>
              </p:cNvPr>
              <p:cNvSpPr txBox="1"/>
              <p:nvPr/>
            </p:nvSpPr>
            <p:spPr>
              <a:xfrm>
                <a:off x="7920999" y="4832396"/>
                <a:ext cx="713865" cy="264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899"/>
                <a:r>
                  <a:rPr lang="en-US" sz="1251">
                    <a:solidFill>
                      <a:prstClr val="black"/>
                    </a:solidFill>
                  </a:rPr>
                  <a:t>588 AA</a:t>
                </a:r>
                <a:endParaRPr sz="1265" dirty="0">
                  <a:solidFill>
                    <a:prstClr val="black"/>
                  </a:solidFill>
                </a:endParaRPr>
              </a:p>
            </p:txBody>
          </p:sp>
          <p:sp>
            <p:nvSpPr>
              <p:cNvPr id="30" name="PAM2">
                <a:extLst>
                  <a:ext uri="{FF2B5EF4-FFF2-40B4-BE49-F238E27FC236}">
                    <a16:creationId xmlns:a16="http://schemas.microsoft.com/office/drawing/2014/main" id="{0A09370D-B803-4130-8DC0-CD1792910270}"/>
                  </a:ext>
                </a:extLst>
              </p:cNvPr>
              <p:cNvSpPr txBox="1"/>
              <p:nvPr/>
            </p:nvSpPr>
            <p:spPr>
              <a:xfrm>
                <a:off x="6359764" y="4731670"/>
                <a:ext cx="73735" cy="440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899"/>
                <a:endParaRPr sz="2391" dirty="0">
                  <a:solidFill>
                    <a:prstClr val="black"/>
                  </a:solidFill>
                </a:endParaRPr>
              </a:p>
            </p:txBody>
          </p:sp>
          <p:sp>
            <p:nvSpPr>
              <p:cNvPr id="31" name="Rounded Rectangle">
                <a:extLst>
                  <a:ext uri="{FF2B5EF4-FFF2-40B4-BE49-F238E27FC236}">
                    <a16:creationId xmlns:a16="http://schemas.microsoft.com/office/drawing/2014/main" id="{ECB7EBAB-287B-436F-B09D-182ED00F1854}"/>
                  </a:ext>
                </a:extLst>
              </p:cNvPr>
              <p:cNvSpPr/>
              <p:nvPr/>
            </p:nvSpPr>
            <p:spPr>
              <a:xfrm>
                <a:off x="2521460" y="4704874"/>
                <a:ext cx="1725022" cy="508993"/>
              </a:xfrm>
              <a:prstGeom prst="roundRect">
                <a:avLst>
                  <a:gd name="adj" fmla="val 28302"/>
                </a:avLst>
              </a:prstGeom>
              <a:solidFill>
                <a:srgbClr val="009999"/>
              </a:solidFill>
              <a:ln w="12700">
                <a:miter lim="400000"/>
              </a:ln>
            </p:spPr>
            <p:txBody>
              <a:bodyPr lIns="35719" tIns="35719" rIns="35719" bIns="35719" anchor="ctr"/>
              <a:lstStyle/>
              <a:p>
                <a:pPr defTabSz="642899">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grpSp>
        <p:sp>
          <p:nvSpPr>
            <p:cNvPr id="44" name="Human">
              <a:extLst>
                <a:ext uri="{FF2B5EF4-FFF2-40B4-BE49-F238E27FC236}">
                  <a16:creationId xmlns:a16="http://schemas.microsoft.com/office/drawing/2014/main" id="{9D87701D-7895-4042-AE8A-C725AE9A16AF}"/>
                </a:ext>
              </a:extLst>
            </p:cNvPr>
            <p:cNvSpPr txBox="1"/>
            <p:nvPr/>
          </p:nvSpPr>
          <p:spPr>
            <a:xfrm>
              <a:off x="1790818" y="4661702"/>
              <a:ext cx="556114" cy="503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899"/>
              <a:r>
                <a:rPr lang="en-US" sz="2800" dirty="0">
                  <a:solidFill>
                    <a:prstClr val="black"/>
                  </a:solidFill>
                </a:rPr>
                <a:t>Rat</a:t>
              </a:r>
              <a:endParaRPr sz="2800" dirty="0">
                <a:solidFill>
                  <a:prstClr val="black"/>
                </a:solidFill>
              </a:endParaRPr>
            </a:p>
          </p:txBody>
        </p:sp>
      </p:grpSp>
      <p:grpSp>
        <p:nvGrpSpPr>
          <p:cNvPr id="59" name="Group 58">
            <a:extLst>
              <a:ext uri="{FF2B5EF4-FFF2-40B4-BE49-F238E27FC236}">
                <a16:creationId xmlns:a16="http://schemas.microsoft.com/office/drawing/2014/main" id="{C0D61DA6-FF5C-4275-97C5-A5E25EF6A16B}"/>
              </a:ext>
            </a:extLst>
          </p:cNvPr>
          <p:cNvGrpSpPr/>
          <p:nvPr/>
        </p:nvGrpSpPr>
        <p:grpSpPr>
          <a:xfrm>
            <a:off x="1037153" y="5093379"/>
            <a:ext cx="7244849" cy="523887"/>
            <a:chOff x="1049341" y="5331451"/>
            <a:chExt cx="7244849" cy="523887"/>
          </a:xfrm>
        </p:grpSpPr>
        <p:sp>
          <p:nvSpPr>
            <p:cNvPr id="32" name="Rounded Rectangle">
              <a:extLst>
                <a:ext uri="{FF2B5EF4-FFF2-40B4-BE49-F238E27FC236}">
                  <a16:creationId xmlns:a16="http://schemas.microsoft.com/office/drawing/2014/main" id="{DBF09A4C-35C7-401F-9F5E-1418E1B75A2D}"/>
                </a:ext>
              </a:extLst>
            </p:cNvPr>
            <p:cNvSpPr/>
            <p:nvPr/>
          </p:nvSpPr>
          <p:spPr>
            <a:xfrm>
              <a:off x="2455961" y="5331451"/>
              <a:ext cx="5838229" cy="513165"/>
            </a:xfrm>
            <a:prstGeom prst="roundRect">
              <a:avLst>
                <a:gd name="adj" fmla="val 26378"/>
              </a:avLst>
            </a:prstGeom>
            <a:solidFill>
              <a:srgbClr val="A9A9A9"/>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33" name="Rounded Rectangle">
              <a:extLst>
                <a:ext uri="{FF2B5EF4-FFF2-40B4-BE49-F238E27FC236}">
                  <a16:creationId xmlns:a16="http://schemas.microsoft.com/office/drawing/2014/main" id="{20CFA441-076A-4BCC-86AE-1CAEF42A8880}"/>
                </a:ext>
              </a:extLst>
            </p:cNvPr>
            <p:cNvSpPr/>
            <p:nvPr/>
          </p:nvSpPr>
          <p:spPr>
            <a:xfrm>
              <a:off x="5313920" y="5335623"/>
              <a:ext cx="2043965" cy="508993"/>
            </a:xfrm>
            <a:prstGeom prst="roundRect">
              <a:avLst>
                <a:gd name="adj" fmla="val 28302"/>
              </a:avLst>
            </a:prstGeom>
            <a:solidFill>
              <a:srgbClr val="92D050"/>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34" name="1313 AA">
              <a:extLst>
                <a:ext uri="{FF2B5EF4-FFF2-40B4-BE49-F238E27FC236}">
                  <a16:creationId xmlns:a16="http://schemas.microsoft.com/office/drawing/2014/main" id="{ABF316E4-53A2-466F-9C70-E191918AA6C0}"/>
                </a:ext>
              </a:extLst>
            </p:cNvPr>
            <p:cNvSpPr txBox="1"/>
            <p:nvPr/>
          </p:nvSpPr>
          <p:spPr>
            <a:xfrm>
              <a:off x="7575943" y="5463145"/>
              <a:ext cx="713865" cy="264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899"/>
              <a:r>
                <a:rPr lang="en-US" sz="1251">
                  <a:solidFill>
                    <a:prstClr val="black"/>
                  </a:solidFill>
                </a:rPr>
                <a:t>540 AA</a:t>
              </a:r>
              <a:endParaRPr sz="1265" dirty="0">
                <a:solidFill>
                  <a:prstClr val="black"/>
                </a:solidFill>
              </a:endParaRPr>
            </a:p>
          </p:txBody>
        </p:sp>
        <p:sp>
          <p:nvSpPr>
            <p:cNvPr id="35" name="PAM2">
              <a:extLst>
                <a:ext uri="{FF2B5EF4-FFF2-40B4-BE49-F238E27FC236}">
                  <a16:creationId xmlns:a16="http://schemas.microsoft.com/office/drawing/2014/main" id="{7A1318F7-C51F-4639-B5CD-0D500854FC75}"/>
                </a:ext>
              </a:extLst>
            </p:cNvPr>
            <p:cNvSpPr txBox="1"/>
            <p:nvPr/>
          </p:nvSpPr>
          <p:spPr>
            <a:xfrm>
              <a:off x="6359763" y="5362417"/>
              <a:ext cx="7373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899"/>
              <a:endParaRPr sz="2391" dirty="0">
                <a:solidFill>
                  <a:prstClr val="black"/>
                </a:solidFill>
              </a:endParaRPr>
            </a:p>
          </p:txBody>
        </p:sp>
        <p:sp>
          <p:nvSpPr>
            <p:cNvPr id="36" name="Rounded Rectangle">
              <a:extLst>
                <a:ext uri="{FF2B5EF4-FFF2-40B4-BE49-F238E27FC236}">
                  <a16:creationId xmlns:a16="http://schemas.microsoft.com/office/drawing/2014/main" id="{6F449273-8CA8-4F2B-A7BD-CF17DFA62AE5}"/>
                </a:ext>
              </a:extLst>
            </p:cNvPr>
            <p:cNvSpPr/>
            <p:nvPr/>
          </p:nvSpPr>
          <p:spPr>
            <a:xfrm>
              <a:off x="2521460" y="5335623"/>
              <a:ext cx="1725022" cy="508993"/>
            </a:xfrm>
            <a:prstGeom prst="roundRect">
              <a:avLst>
                <a:gd name="adj" fmla="val 28302"/>
              </a:avLst>
            </a:prstGeom>
            <a:solidFill>
              <a:srgbClr val="009999"/>
            </a:solidFill>
            <a:ln w="12700">
              <a:miter lim="400000"/>
            </a:ln>
          </p:spPr>
          <p:txBody>
            <a:bodyPr lIns="35719" tIns="35719" rIns="35719" bIns="35719" anchor="ctr"/>
            <a:lstStyle/>
            <a:p>
              <a:pPr defTabSz="642899">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45" name="Human">
              <a:extLst>
                <a:ext uri="{FF2B5EF4-FFF2-40B4-BE49-F238E27FC236}">
                  <a16:creationId xmlns:a16="http://schemas.microsoft.com/office/drawing/2014/main" id="{4D294CE7-B675-444C-97CA-A72D23671DD7}"/>
                </a:ext>
              </a:extLst>
            </p:cNvPr>
            <p:cNvSpPr txBox="1"/>
            <p:nvPr/>
          </p:nvSpPr>
          <p:spPr>
            <a:xfrm>
              <a:off x="1049341" y="5352315"/>
              <a:ext cx="1243931"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899"/>
              <a:r>
                <a:rPr lang="en-US" sz="2800" dirty="0">
                  <a:solidFill>
                    <a:prstClr val="black"/>
                  </a:solidFill>
                </a:rPr>
                <a:t>Fruit Fly</a:t>
              </a:r>
              <a:endParaRPr sz="2800" dirty="0">
                <a:solidFill>
                  <a:prstClr val="black"/>
                </a:solidFill>
              </a:endParaRPr>
            </a:p>
          </p:txBody>
        </p:sp>
      </p:grpSp>
      <p:grpSp>
        <p:nvGrpSpPr>
          <p:cNvPr id="60" name="Group 59">
            <a:extLst>
              <a:ext uri="{FF2B5EF4-FFF2-40B4-BE49-F238E27FC236}">
                <a16:creationId xmlns:a16="http://schemas.microsoft.com/office/drawing/2014/main" id="{D2C0F34B-A121-4013-ADC8-3B43A6FF584C}"/>
              </a:ext>
            </a:extLst>
          </p:cNvPr>
          <p:cNvGrpSpPr/>
          <p:nvPr/>
        </p:nvGrpSpPr>
        <p:grpSpPr>
          <a:xfrm>
            <a:off x="145312" y="5772655"/>
            <a:ext cx="8218715" cy="523371"/>
            <a:chOff x="157357" y="5938562"/>
            <a:chExt cx="8218714" cy="523370"/>
          </a:xfrm>
        </p:grpSpPr>
        <p:sp>
          <p:nvSpPr>
            <p:cNvPr id="38" name="Rounded Rectangle">
              <a:extLst>
                <a:ext uri="{FF2B5EF4-FFF2-40B4-BE49-F238E27FC236}">
                  <a16:creationId xmlns:a16="http://schemas.microsoft.com/office/drawing/2014/main" id="{124CACA5-5178-4E9A-8541-44BEB33E6546}"/>
                </a:ext>
              </a:extLst>
            </p:cNvPr>
            <p:cNvSpPr/>
            <p:nvPr/>
          </p:nvSpPr>
          <p:spPr>
            <a:xfrm>
              <a:off x="2455960" y="5948767"/>
              <a:ext cx="5104985" cy="513165"/>
            </a:xfrm>
            <a:prstGeom prst="roundRect">
              <a:avLst>
                <a:gd name="adj" fmla="val 26378"/>
              </a:avLst>
            </a:prstGeom>
            <a:solidFill>
              <a:srgbClr val="A9A9A9"/>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39" name="Rounded Rectangle">
              <a:extLst>
                <a:ext uri="{FF2B5EF4-FFF2-40B4-BE49-F238E27FC236}">
                  <a16:creationId xmlns:a16="http://schemas.microsoft.com/office/drawing/2014/main" id="{0F6A7EE5-9CAF-4203-AC5C-936F4CC1F884}"/>
                </a:ext>
              </a:extLst>
            </p:cNvPr>
            <p:cNvSpPr/>
            <p:nvPr/>
          </p:nvSpPr>
          <p:spPr>
            <a:xfrm>
              <a:off x="5385806" y="5938562"/>
              <a:ext cx="2043965" cy="508993"/>
            </a:xfrm>
            <a:prstGeom prst="roundRect">
              <a:avLst>
                <a:gd name="adj" fmla="val 28302"/>
              </a:avLst>
            </a:prstGeom>
            <a:solidFill>
              <a:srgbClr val="92D050"/>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0" name="1313 AA">
              <a:extLst>
                <a:ext uri="{FF2B5EF4-FFF2-40B4-BE49-F238E27FC236}">
                  <a16:creationId xmlns:a16="http://schemas.microsoft.com/office/drawing/2014/main" id="{1D87D76B-5F61-4015-8020-0278E16CAABE}"/>
                </a:ext>
              </a:extLst>
            </p:cNvPr>
            <p:cNvSpPr txBox="1"/>
            <p:nvPr/>
          </p:nvSpPr>
          <p:spPr>
            <a:xfrm>
              <a:off x="7662206" y="6094839"/>
              <a:ext cx="713865" cy="2646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899"/>
              <a:r>
                <a:rPr lang="en-US" sz="1251" dirty="0">
                  <a:solidFill>
                    <a:prstClr val="black"/>
                  </a:solidFill>
                </a:rPr>
                <a:t>445 AA</a:t>
              </a:r>
              <a:endParaRPr sz="1265" dirty="0">
                <a:solidFill>
                  <a:prstClr val="black"/>
                </a:solidFill>
              </a:endParaRPr>
            </a:p>
          </p:txBody>
        </p:sp>
        <p:sp>
          <p:nvSpPr>
            <p:cNvPr id="41" name="Rounded Rectangle">
              <a:extLst>
                <a:ext uri="{FF2B5EF4-FFF2-40B4-BE49-F238E27FC236}">
                  <a16:creationId xmlns:a16="http://schemas.microsoft.com/office/drawing/2014/main" id="{80154DA7-D539-4EFF-869E-67B9F6A8AB20}"/>
                </a:ext>
              </a:extLst>
            </p:cNvPr>
            <p:cNvSpPr/>
            <p:nvPr/>
          </p:nvSpPr>
          <p:spPr>
            <a:xfrm>
              <a:off x="2521459" y="5952939"/>
              <a:ext cx="1725022" cy="508993"/>
            </a:xfrm>
            <a:prstGeom prst="roundRect">
              <a:avLst>
                <a:gd name="adj" fmla="val 28302"/>
              </a:avLst>
            </a:prstGeom>
            <a:solidFill>
              <a:srgbClr val="009999"/>
            </a:solidFill>
            <a:ln w="12700">
              <a:miter lim="400000"/>
            </a:ln>
          </p:spPr>
          <p:txBody>
            <a:bodyPr lIns="35719" tIns="35719" rIns="35719" bIns="35719" anchor="ctr"/>
            <a:lstStyle/>
            <a:p>
              <a:pPr defTabSz="642899">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46" name="Human">
              <a:extLst>
                <a:ext uri="{FF2B5EF4-FFF2-40B4-BE49-F238E27FC236}">
                  <a16:creationId xmlns:a16="http://schemas.microsoft.com/office/drawing/2014/main" id="{00B43E37-F673-4633-8E67-FA300BB8C972}"/>
                </a:ext>
              </a:extLst>
            </p:cNvPr>
            <p:cNvSpPr txBox="1"/>
            <p:nvPr/>
          </p:nvSpPr>
          <p:spPr>
            <a:xfrm>
              <a:off x="157357" y="6037526"/>
              <a:ext cx="2189575" cy="379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899"/>
              <a:r>
                <a:rPr lang="en-US" sz="2000" dirty="0">
                  <a:solidFill>
                    <a:prstClr val="black"/>
                  </a:solidFill>
                </a:rPr>
                <a:t>Arabidopsis thaliana</a:t>
              </a:r>
              <a:endParaRPr lang="en-US" sz="3200" dirty="0"/>
            </a:p>
          </p:txBody>
        </p:sp>
      </p:grpSp>
      <p:grpSp>
        <p:nvGrpSpPr>
          <p:cNvPr id="58" name="Group 57">
            <a:extLst>
              <a:ext uri="{FF2B5EF4-FFF2-40B4-BE49-F238E27FC236}">
                <a16:creationId xmlns:a16="http://schemas.microsoft.com/office/drawing/2014/main" id="{29554546-2146-409E-BB23-FBC9AB56EE32}"/>
              </a:ext>
            </a:extLst>
          </p:cNvPr>
          <p:cNvGrpSpPr/>
          <p:nvPr/>
        </p:nvGrpSpPr>
        <p:grpSpPr>
          <a:xfrm>
            <a:off x="300483" y="1798256"/>
            <a:ext cx="8548040" cy="508994"/>
            <a:chOff x="349998" y="2184196"/>
            <a:chExt cx="8548040" cy="508993"/>
          </a:xfrm>
        </p:grpSpPr>
        <p:sp>
          <p:nvSpPr>
            <p:cNvPr id="42" name="Human">
              <a:extLst>
                <a:ext uri="{FF2B5EF4-FFF2-40B4-BE49-F238E27FC236}">
                  <a16:creationId xmlns:a16="http://schemas.microsoft.com/office/drawing/2014/main" id="{926CBEAD-9FB7-4238-8A6D-936979FE791D}"/>
                </a:ext>
              </a:extLst>
            </p:cNvPr>
            <p:cNvSpPr txBox="1"/>
            <p:nvPr/>
          </p:nvSpPr>
          <p:spPr>
            <a:xfrm>
              <a:off x="349998" y="2190167"/>
              <a:ext cx="1859420" cy="503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899"/>
              <a:r>
                <a:rPr lang="en-US" sz="2800" dirty="0">
                  <a:solidFill>
                    <a:prstClr val="black"/>
                  </a:solidFill>
                </a:rPr>
                <a:t>Chimpanzee</a:t>
              </a:r>
              <a:endParaRPr sz="2800" dirty="0">
                <a:solidFill>
                  <a:prstClr val="black"/>
                </a:solidFill>
              </a:endParaRPr>
            </a:p>
          </p:txBody>
        </p:sp>
        <p:sp>
          <p:nvSpPr>
            <p:cNvPr id="47" name="Rounded Rectangle">
              <a:extLst>
                <a:ext uri="{FF2B5EF4-FFF2-40B4-BE49-F238E27FC236}">
                  <a16:creationId xmlns:a16="http://schemas.microsoft.com/office/drawing/2014/main" id="{28801F1C-8874-44AD-AD71-C94E2D027A5A}"/>
                </a:ext>
              </a:extLst>
            </p:cNvPr>
            <p:cNvSpPr/>
            <p:nvPr/>
          </p:nvSpPr>
          <p:spPr>
            <a:xfrm>
              <a:off x="2455961" y="2194401"/>
              <a:ext cx="6442077" cy="498788"/>
            </a:xfrm>
            <a:prstGeom prst="roundRect">
              <a:avLst>
                <a:gd name="adj" fmla="val 26378"/>
              </a:avLst>
            </a:prstGeom>
            <a:solidFill>
              <a:srgbClr val="A9A9A9"/>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8" name="Rounded Rectangle">
              <a:extLst>
                <a:ext uri="{FF2B5EF4-FFF2-40B4-BE49-F238E27FC236}">
                  <a16:creationId xmlns:a16="http://schemas.microsoft.com/office/drawing/2014/main" id="{C9C2CBC7-15BB-42F9-B32E-F2A47829633D}"/>
                </a:ext>
              </a:extLst>
            </p:cNvPr>
            <p:cNvSpPr/>
            <p:nvPr/>
          </p:nvSpPr>
          <p:spPr>
            <a:xfrm>
              <a:off x="5328297" y="2184196"/>
              <a:ext cx="2043965" cy="508993"/>
            </a:xfrm>
            <a:prstGeom prst="roundRect">
              <a:avLst>
                <a:gd name="adj" fmla="val 28302"/>
              </a:avLst>
            </a:prstGeom>
            <a:solidFill>
              <a:srgbClr val="92D050"/>
            </a:solidFill>
            <a:ln w="12700">
              <a:miter lim="400000"/>
            </a:ln>
          </p:spPr>
          <p:txBody>
            <a:bodyPr lIns="35719" tIns="35719" rIns="35719" bIns="35719" anchor="ctr"/>
            <a:lstStyle/>
            <a:p>
              <a:pPr defTabSz="642899">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9" name="1313 AA">
              <a:extLst>
                <a:ext uri="{FF2B5EF4-FFF2-40B4-BE49-F238E27FC236}">
                  <a16:creationId xmlns:a16="http://schemas.microsoft.com/office/drawing/2014/main" id="{E29DF93D-83DB-4C77-999D-6B32DF9056E4}"/>
                </a:ext>
              </a:extLst>
            </p:cNvPr>
            <p:cNvSpPr txBox="1"/>
            <p:nvPr/>
          </p:nvSpPr>
          <p:spPr>
            <a:xfrm>
              <a:off x="7935377" y="2311718"/>
              <a:ext cx="713865" cy="2646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899"/>
              <a:r>
                <a:rPr lang="en-US" sz="1251">
                  <a:solidFill>
                    <a:prstClr val="black"/>
                  </a:solidFill>
                </a:rPr>
                <a:t>632 AA</a:t>
              </a:r>
              <a:endParaRPr sz="1265" dirty="0">
                <a:solidFill>
                  <a:prstClr val="black"/>
                </a:solidFill>
              </a:endParaRPr>
            </a:p>
          </p:txBody>
        </p:sp>
        <p:sp>
          <p:nvSpPr>
            <p:cNvPr id="50" name="PAM2">
              <a:extLst>
                <a:ext uri="{FF2B5EF4-FFF2-40B4-BE49-F238E27FC236}">
                  <a16:creationId xmlns:a16="http://schemas.microsoft.com/office/drawing/2014/main" id="{9F98EE90-2279-46F6-9301-65299F3F7D07}"/>
                </a:ext>
              </a:extLst>
            </p:cNvPr>
            <p:cNvSpPr txBox="1"/>
            <p:nvPr/>
          </p:nvSpPr>
          <p:spPr>
            <a:xfrm>
              <a:off x="6374141" y="2210991"/>
              <a:ext cx="73735" cy="4400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899"/>
              <a:endParaRPr sz="2391" dirty="0">
                <a:solidFill>
                  <a:prstClr val="black"/>
                </a:solidFill>
              </a:endParaRPr>
            </a:p>
          </p:txBody>
        </p:sp>
        <p:sp>
          <p:nvSpPr>
            <p:cNvPr id="51" name="Rounded Rectangle">
              <a:extLst>
                <a:ext uri="{FF2B5EF4-FFF2-40B4-BE49-F238E27FC236}">
                  <a16:creationId xmlns:a16="http://schemas.microsoft.com/office/drawing/2014/main" id="{BBF82043-D9DA-4EFD-AE1F-4314D730BF6A}"/>
                </a:ext>
              </a:extLst>
            </p:cNvPr>
            <p:cNvSpPr/>
            <p:nvPr/>
          </p:nvSpPr>
          <p:spPr>
            <a:xfrm>
              <a:off x="2535837" y="2184196"/>
              <a:ext cx="1725022" cy="508993"/>
            </a:xfrm>
            <a:prstGeom prst="roundRect">
              <a:avLst>
                <a:gd name="adj" fmla="val 28302"/>
              </a:avLst>
            </a:prstGeom>
            <a:solidFill>
              <a:srgbClr val="009999"/>
            </a:solidFill>
            <a:ln w="12700">
              <a:miter lim="400000"/>
            </a:ln>
          </p:spPr>
          <p:txBody>
            <a:bodyPr lIns="35719" tIns="35719" rIns="35719" bIns="35719" anchor="ctr"/>
            <a:lstStyle/>
            <a:p>
              <a:pPr defTabSz="642899">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53063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5" y="107006"/>
            <a:ext cx="9007812" cy="797668"/>
          </a:xfrm>
          <a:solidFill>
            <a:srgbClr val="1F6E86"/>
          </a:solidFill>
        </p:spPr>
        <p:txBody>
          <a:bodyPr>
            <a:noAutofit/>
          </a:bodyPr>
          <a:lstStyle/>
          <a:p>
            <a:pPr algn="ctr"/>
            <a:r>
              <a:rPr lang="en-US" sz="3600" b="1" dirty="0">
                <a:solidFill>
                  <a:srgbClr val="F7941D"/>
                </a:solidFill>
              </a:rPr>
              <a:t>CRY1</a:t>
            </a:r>
            <a:r>
              <a:rPr lang="en-US" sz="3600" b="1" dirty="0">
                <a:solidFill>
                  <a:schemeClr val="bg1"/>
                </a:solidFill>
              </a:rPr>
              <a:t> is conserved in species</a:t>
            </a:r>
          </a:p>
        </p:txBody>
      </p:sp>
      <p:pic>
        <p:nvPicPr>
          <p:cNvPr id="3" name="Picture 2"/>
          <p:cNvPicPr>
            <a:picLocks noChangeAspect="1"/>
          </p:cNvPicPr>
          <p:nvPr/>
        </p:nvPicPr>
        <p:blipFill>
          <a:blip r:embed="rId3"/>
          <a:stretch>
            <a:fillRect/>
          </a:stretch>
        </p:blipFill>
        <p:spPr>
          <a:xfrm>
            <a:off x="5792353" y="991501"/>
            <a:ext cx="1008429" cy="667484"/>
          </a:xfrm>
          <a:prstGeom prst="rect">
            <a:avLst/>
          </a:prstGeom>
        </p:spPr>
      </p:pic>
      <p:pic>
        <p:nvPicPr>
          <p:cNvPr id="4" name="Picture 3"/>
          <p:cNvPicPr>
            <a:picLocks noChangeAspect="1"/>
          </p:cNvPicPr>
          <p:nvPr/>
        </p:nvPicPr>
        <p:blipFill>
          <a:blip r:embed="rId4"/>
          <a:stretch>
            <a:fillRect/>
          </a:stretch>
        </p:blipFill>
        <p:spPr>
          <a:xfrm>
            <a:off x="5895724" y="1749181"/>
            <a:ext cx="810063" cy="463512"/>
          </a:xfrm>
          <a:prstGeom prst="rect">
            <a:avLst/>
          </a:prstGeom>
        </p:spPr>
      </p:pic>
      <p:pic>
        <p:nvPicPr>
          <p:cNvPr id="5" name="Picture 4"/>
          <p:cNvPicPr>
            <a:picLocks noChangeAspect="1"/>
          </p:cNvPicPr>
          <p:nvPr/>
        </p:nvPicPr>
        <p:blipFill>
          <a:blip r:embed="rId5"/>
          <a:stretch>
            <a:fillRect/>
          </a:stretch>
        </p:blipFill>
        <p:spPr>
          <a:xfrm>
            <a:off x="5800728" y="2335049"/>
            <a:ext cx="631679" cy="851013"/>
          </a:xfrm>
          <a:prstGeom prst="rect">
            <a:avLst/>
          </a:prstGeom>
        </p:spPr>
      </p:pic>
      <p:pic>
        <p:nvPicPr>
          <p:cNvPr id="6" name="Picture 5"/>
          <p:cNvPicPr>
            <a:picLocks noChangeAspect="1"/>
          </p:cNvPicPr>
          <p:nvPr/>
        </p:nvPicPr>
        <p:blipFill>
          <a:blip r:embed="rId6"/>
          <a:stretch>
            <a:fillRect/>
          </a:stretch>
        </p:blipFill>
        <p:spPr>
          <a:xfrm>
            <a:off x="5906799" y="4790948"/>
            <a:ext cx="1225240" cy="605813"/>
          </a:xfrm>
          <a:prstGeom prst="rect">
            <a:avLst/>
          </a:prstGeom>
        </p:spPr>
      </p:pic>
      <p:pic>
        <p:nvPicPr>
          <p:cNvPr id="2050" name="Picture 2" descr="Picture"/>
          <p:cNvPicPr>
            <a:picLocks noChangeAspect="1" noChangeArrowheads="1"/>
          </p:cNvPicPr>
          <p:nvPr/>
        </p:nvPicPr>
        <p:blipFill rotWithShape="1">
          <a:blip r:embed="rId7">
            <a:extLst>
              <a:ext uri="{28A0092B-C50C-407E-A947-70E740481C1C}">
                <a14:useLocalDpi xmlns:a14="http://schemas.microsoft.com/office/drawing/2010/main" val="0"/>
              </a:ext>
            </a:extLst>
          </a:blip>
          <a:srcRect b="69642"/>
          <a:stretch/>
        </p:blipFill>
        <p:spPr bwMode="auto">
          <a:xfrm>
            <a:off x="5718580" y="3898724"/>
            <a:ext cx="901047" cy="6690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2565" y="3144410"/>
            <a:ext cx="783112" cy="7148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5907856" y="6180108"/>
            <a:ext cx="806119" cy="647691"/>
          </a:xfrm>
          <a:prstGeom prst="rect">
            <a:avLst/>
          </a:prstGeom>
        </p:spPr>
      </p:pic>
      <p:pic>
        <p:nvPicPr>
          <p:cNvPr id="10" name="Picture 9"/>
          <p:cNvPicPr>
            <a:picLocks noChangeAspect="1"/>
          </p:cNvPicPr>
          <p:nvPr/>
        </p:nvPicPr>
        <p:blipFill>
          <a:blip r:embed="rId10"/>
          <a:stretch>
            <a:fillRect/>
          </a:stretch>
        </p:blipFill>
        <p:spPr>
          <a:xfrm>
            <a:off x="5976426" y="5396762"/>
            <a:ext cx="619255" cy="824569"/>
          </a:xfrm>
          <a:prstGeom prst="rect">
            <a:avLst/>
          </a:prstGeom>
        </p:spPr>
      </p:pic>
      <p:pic>
        <p:nvPicPr>
          <p:cNvPr id="7" name="Picture 6">
            <a:extLst>
              <a:ext uri="{FF2B5EF4-FFF2-40B4-BE49-F238E27FC236}">
                <a16:creationId xmlns:a16="http://schemas.microsoft.com/office/drawing/2014/main" id="{7586377F-23CC-412B-B204-2F4002FE4163}"/>
              </a:ext>
            </a:extLst>
          </p:cNvPr>
          <p:cNvPicPr>
            <a:picLocks noChangeAspect="1"/>
          </p:cNvPicPr>
          <p:nvPr/>
        </p:nvPicPr>
        <p:blipFill rotWithShape="1">
          <a:blip r:embed="rId11"/>
          <a:srcRect r="22655"/>
          <a:stretch/>
        </p:blipFill>
        <p:spPr>
          <a:xfrm>
            <a:off x="337565" y="904676"/>
            <a:ext cx="5463163" cy="5953327"/>
          </a:xfrm>
          <a:prstGeom prst="rect">
            <a:avLst/>
          </a:prstGeom>
        </p:spPr>
      </p:pic>
    </p:spTree>
    <p:extLst>
      <p:ext uri="{BB962C8B-B14F-4D97-AF65-F5344CB8AC3E}">
        <p14:creationId xmlns:p14="http://schemas.microsoft.com/office/powerpoint/2010/main" val="395333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5" y="107006"/>
            <a:ext cx="9007812" cy="797668"/>
          </a:xfrm>
          <a:solidFill>
            <a:srgbClr val="1F6E86"/>
          </a:solidFill>
        </p:spPr>
        <p:txBody>
          <a:bodyPr>
            <a:noAutofit/>
          </a:bodyPr>
          <a:lstStyle/>
          <a:p>
            <a:pPr algn="ctr"/>
            <a:r>
              <a:rPr lang="en-US" sz="3600" b="1" dirty="0">
                <a:solidFill>
                  <a:schemeClr val="bg1"/>
                </a:solidFill>
              </a:rPr>
              <a:t>How to study </a:t>
            </a:r>
            <a:r>
              <a:rPr lang="en-US" sz="3600" b="1" dirty="0">
                <a:solidFill>
                  <a:srgbClr val="F7941D"/>
                </a:solidFill>
              </a:rPr>
              <a:t>CRY1</a:t>
            </a:r>
            <a:r>
              <a:rPr lang="en-US" sz="3600" b="1" dirty="0">
                <a:solidFill>
                  <a:schemeClr val="bg1"/>
                </a:solidFill>
              </a:rPr>
              <a:t>?</a:t>
            </a:r>
          </a:p>
        </p:txBody>
      </p:sp>
      <p:pic>
        <p:nvPicPr>
          <p:cNvPr id="3" name="Picture 2">
            <a:extLst>
              <a:ext uri="{FF2B5EF4-FFF2-40B4-BE49-F238E27FC236}">
                <a16:creationId xmlns:a16="http://schemas.microsoft.com/office/drawing/2014/main" id="{78A686A1-BF11-46E3-B877-FBE98A9A180C}"/>
              </a:ext>
            </a:extLst>
          </p:cNvPr>
          <p:cNvPicPr>
            <a:picLocks noChangeAspect="1"/>
          </p:cNvPicPr>
          <p:nvPr/>
        </p:nvPicPr>
        <p:blipFill rotWithShape="1">
          <a:blip r:embed="rId3"/>
          <a:srcRect l="10824" t="23900" r="3825" b="22193"/>
          <a:stretch/>
        </p:blipFill>
        <p:spPr>
          <a:xfrm>
            <a:off x="2783768" y="4416582"/>
            <a:ext cx="4651664" cy="2203451"/>
          </a:xfrm>
          <a:prstGeom prst="rect">
            <a:avLst/>
          </a:prstGeom>
        </p:spPr>
      </p:pic>
      <p:grpSp>
        <p:nvGrpSpPr>
          <p:cNvPr id="16" name="Group 15">
            <a:extLst>
              <a:ext uri="{FF2B5EF4-FFF2-40B4-BE49-F238E27FC236}">
                <a16:creationId xmlns:a16="http://schemas.microsoft.com/office/drawing/2014/main" id="{BDBB3DB9-8321-4967-9743-E2E159C9FA59}"/>
              </a:ext>
            </a:extLst>
          </p:cNvPr>
          <p:cNvGrpSpPr/>
          <p:nvPr/>
        </p:nvGrpSpPr>
        <p:grpSpPr>
          <a:xfrm>
            <a:off x="596382" y="1155703"/>
            <a:ext cx="7951241" cy="3023139"/>
            <a:chOff x="505838" y="1805050"/>
            <a:chExt cx="7951241" cy="3023139"/>
          </a:xfrm>
        </p:grpSpPr>
        <p:grpSp>
          <p:nvGrpSpPr>
            <p:cNvPr id="8" name="Group 7">
              <a:extLst>
                <a:ext uri="{FF2B5EF4-FFF2-40B4-BE49-F238E27FC236}">
                  <a16:creationId xmlns:a16="http://schemas.microsoft.com/office/drawing/2014/main" id="{F1E2B0F2-8AA7-442F-B0B6-7944700EBA93}"/>
                </a:ext>
              </a:extLst>
            </p:cNvPr>
            <p:cNvGrpSpPr/>
            <p:nvPr/>
          </p:nvGrpSpPr>
          <p:grpSpPr>
            <a:xfrm>
              <a:off x="505838" y="1805050"/>
              <a:ext cx="7951241" cy="3023139"/>
              <a:chOff x="862011" y="2142248"/>
              <a:chExt cx="7429698" cy="2348620"/>
            </a:xfrm>
          </p:grpSpPr>
          <p:grpSp>
            <p:nvGrpSpPr>
              <p:cNvPr id="6" name="Group 5">
                <a:extLst>
                  <a:ext uri="{FF2B5EF4-FFF2-40B4-BE49-F238E27FC236}">
                    <a16:creationId xmlns:a16="http://schemas.microsoft.com/office/drawing/2014/main" id="{C0D4118B-DD25-4F97-AE1A-8EF88E1F73B4}"/>
                  </a:ext>
                </a:extLst>
              </p:cNvPr>
              <p:cNvGrpSpPr/>
              <p:nvPr/>
            </p:nvGrpSpPr>
            <p:grpSpPr>
              <a:xfrm>
                <a:off x="862011" y="2142248"/>
                <a:ext cx="7429698" cy="2348620"/>
                <a:chOff x="862011" y="2142248"/>
                <a:chExt cx="7429698" cy="2348620"/>
              </a:xfrm>
            </p:grpSpPr>
            <p:pic>
              <p:nvPicPr>
                <p:cNvPr id="4" name="Picture 3">
                  <a:extLst>
                    <a:ext uri="{FF2B5EF4-FFF2-40B4-BE49-F238E27FC236}">
                      <a16:creationId xmlns:a16="http://schemas.microsoft.com/office/drawing/2014/main" id="{4D798435-0FE2-4A58-9946-85160D9E4DAA}"/>
                    </a:ext>
                  </a:extLst>
                </p:cNvPr>
                <p:cNvPicPr>
                  <a:picLocks noChangeAspect="1"/>
                </p:cNvPicPr>
                <p:nvPr/>
              </p:nvPicPr>
              <p:blipFill rotWithShape="1">
                <a:blip r:embed="rId4"/>
                <a:srcRect t="57019"/>
                <a:stretch/>
              </p:blipFill>
              <p:spPr>
                <a:xfrm>
                  <a:off x="871734" y="2435697"/>
                  <a:ext cx="7419975" cy="2055171"/>
                </a:xfrm>
                <a:prstGeom prst="rect">
                  <a:avLst/>
                </a:prstGeom>
              </p:spPr>
            </p:pic>
            <p:pic>
              <p:nvPicPr>
                <p:cNvPr id="5" name="Picture 4">
                  <a:extLst>
                    <a:ext uri="{FF2B5EF4-FFF2-40B4-BE49-F238E27FC236}">
                      <a16:creationId xmlns:a16="http://schemas.microsoft.com/office/drawing/2014/main" id="{643E784C-439F-42A1-9B10-689B9FB7DEE4}"/>
                    </a:ext>
                  </a:extLst>
                </p:cNvPr>
                <p:cNvPicPr>
                  <a:picLocks noChangeAspect="1"/>
                </p:cNvPicPr>
                <p:nvPr/>
              </p:nvPicPr>
              <p:blipFill rotWithShape="1">
                <a:blip r:embed="rId4"/>
                <a:srcRect t="1955" b="92066"/>
                <a:stretch/>
              </p:blipFill>
              <p:spPr>
                <a:xfrm>
                  <a:off x="862011" y="2142248"/>
                  <a:ext cx="7419975" cy="285885"/>
                </a:xfrm>
                <a:prstGeom prst="rect">
                  <a:avLst/>
                </a:prstGeom>
              </p:spPr>
            </p:pic>
          </p:grpSp>
          <p:sp>
            <p:nvSpPr>
              <p:cNvPr id="7" name="Rectangle 6">
                <a:extLst>
                  <a:ext uri="{FF2B5EF4-FFF2-40B4-BE49-F238E27FC236}">
                    <a16:creationId xmlns:a16="http://schemas.microsoft.com/office/drawing/2014/main" id="{E093A4CA-CA94-4EE7-BBBB-3E40787A1CD9}"/>
                  </a:ext>
                </a:extLst>
              </p:cNvPr>
              <p:cNvSpPr/>
              <p:nvPr/>
            </p:nvSpPr>
            <p:spPr>
              <a:xfrm>
                <a:off x="3287949" y="2285190"/>
                <a:ext cx="622570" cy="285885"/>
              </a:xfrm>
              <a:prstGeom prst="rect">
                <a:avLst/>
              </a:prstGeom>
              <a:solidFill>
                <a:srgbClr val="FFFFD9"/>
              </a:solidFill>
              <a:ln>
                <a:solidFill>
                  <a:srgbClr val="FF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7AE447F-E9EC-45FC-80F5-7ADEB72A8043}"/>
                </a:ext>
              </a:extLst>
            </p:cNvPr>
            <p:cNvSpPr txBox="1"/>
            <p:nvPr/>
          </p:nvSpPr>
          <p:spPr>
            <a:xfrm>
              <a:off x="762497" y="4403962"/>
              <a:ext cx="2665379" cy="338554"/>
            </a:xfrm>
            <a:prstGeom prst="rect">
              <a:avLst/>
            </a:prstGeom>
            <a:noFill/>
          </p:spPr>
          <p:txBody>
            <a:bodyPr wrap="square" rtlCol="0">
              <a:spAutoFit/>
            </a:bodyPr>
            <a:lstStyle/>
            <a:p>
              <a:r>
                <a:rPr lang="en-US" sz="1600" dirty="0"/>
                <a:t>Suprachiasmatic Nucleus</a:t>
              </a:r>
            </a:p>
          </p:txBody>
        </p:sp>
        <p:sp>
          <p:nvSpPr>
            <p:cNvPr id="10" name="TextBox 9">
              <a:extLst>
                <a:ext uri="{FF2B5EF4-FFF2-40B4-BE49-F238E27FC236}">
                  <a16:creationId xmlns:a16="http://schemas.microsoft.com/office/drawing/2014/main" id="{A70A8C87-265C-43B2-B500-0F9C26C117B1}"/>
                </a:ext>
              </a:extLst>
            </p:cNvPr>
            <p:cNvSpPr txBox="1"/>
            <p:nvPr/>
          </p:nvSpPr>
          <p:spPr>
            <a:xfrm>
              <a:off x="4679512" y="4400718"/>
              <a:ext cx="2665379" cy="338554"/>
            </a:xfrm>
            <a:prstGeom prst="rect">
              <a:avLst/>
            </a:prstGeom>
            <a:noFill/>
          </p:spPr>
          <p:txBody>
            <a:bodyPr wrap="square" rtlCol="0">
              <a:spAutoFit/>
            </a:bodyPr>
            <a:lstStyle/>
            <a:p>
              <a:r>
                <a:rPr lang="en-US" sz="1600" dirty="0"/>
                <a:t>Suprachiasmatic Nucleus</a:t>
              </a:r>
            </a:p>
          </p:txBody>
        </p:sp>
        <p:cxnSp>
          <p:nvCxnSpPr>
            <p:cNvPr id="12" name="Straight Connector 11">
              <a:extLst>
                <a:ext uri="{FF2B5EF4-FFF2-40B4-BE49-F238E27FC236}">
                  <a16:creationId xmlns:a16="http://schemas.microsoft.com/office/drawing/2014/main" id="{4889778B-36C8-4894-BDC7-F4479547A05A}"/>
                </a:ext>
              </a:extLst>
            </p:cNvPr>
            <p:cNvCxnSpPr>
              <a:cxnSpLocks/>
            </p:cNvCxnSpPr>
            <p:nvPr/>
          </p:nvCxnSpPr>
          <p:spPr>
            <a:xfrm>
              <a:off x="1837543" y="3929974"/>
              <a:ext cx="0" cy="544236"/>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105736B5-9DDB-4A3F-A9E2-543CC9FF6709}"/>
                </a:ext>
              </a:extLst>
            </p:cNvPr>
            <p:cNvCxnSpPr>
              <a:cxnSpLocks/>
            </p:cNvCxnSpPr>
            <p:nvPr/>
          </p:nvCxnSpPr>
          <p:spPr>
            <a:xfrm flipH="1">
              <a:off x="5657412" y="4142930"/>
              <a:ext cx="1568" cy="33128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13018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5" y="107006"/>
            <a:ext cx="9007812" cy="797668"/>
          </a:xfrm>
          <a:solidFill>
            <a:srgbClr val="1F6E86"/>
          </a:solidFill>
        </p:spPr>
        <p:txBody>
          <a:bodyPr>
            <a:noAutofit/>
          </a:bodyPr>
          <a:lstStyle/>
          <a:p>
            <a:pPr algn="ctr"/>
            <a:r>
              <a:rPr lang="en-US" sz="3600" b="1" dirty="0">
                <a:solidFill>
                  <a:schemeClr val="bg1"/>
                </a:solidFill>
              </a:rPr>
              <a:t>Gap in Knowledge</a:t>
            </a:r>
          </a:p>
        </p:txBody>
      </p:sp>
      <p:pic>
        <p:nvPicPr>
          <p:cNvPr id="4" name="Picture 3">
            <a:extLst>
              <a:ext uri="{FF2B5EF4-FFF2-40B4-BE49-F238E27FC236}">
                <a16:creationId xmlns:a16="http://schemas.microsoft.com/office/drawing/2014/main" id="{81D0B77D-1D21-4630-A0B8-2EB4DEE3FB10}"/>
              </a:ext>
            </a:extLst>
          </p:cNvPr>
          <p:cNvPicPr>
            <a:picLocks noChangeAspect="1"/>
          </p:cNvPicPr>
          <p:nvPr/>
        </p:nvPicPr>
        <p:blipFill>
          <a:blip r:embed="rId3"/>
          <a:stretch>
            <a:fillRect/>
          </a:stretch>
        </p:blipFill>
        <p:spPr>
          <a:xfrm>
            <a:off x="2660669" y="1142052"/>
            <a:ext cx="3822667" cy="3822667"/>
          </a:xfrm>
          <a:prstGeom prst="rect">
            <a:avLst/>
          </a:prstGeom>
        </p:spPr>
      </p:pic>
      <p:pic>
        <p:nvPicPr>
          <p:cNvPr id="5" name="Picture 4">
            <a:extLst>
              <a:ext uri="{FF2B5EF4-FFF2-40B4-BE49-F238E27FC236}">
                <a16:creationId xmlns:a16="http://schemas.microsoft.com/office/drawing/2014/main" id="{76B3A9F9-59D4-4453-8AB2-7867609D5C76}"/>
              </a:ext>
            </a:extLst>
          </p:cNvPr>
          <p:cNvPicPr>
            <a:picLocks noChangeAspect="1"/>
          </p:cNvPicPr>
          <p:nvPr/>
        </p:nvPicPr>
        <p:blipFill rotWithShape="1">
          <a:blip r:embed="rId4"/>
          <a:srcRect t="33334" b="53816"/>
          <a:stretch/>
        </p:blipFill>
        <p:spPr>
          <a:xfrm>
            <a:off x="282104" y="5202095"/>
            <a:ext cx="8579795" cy="1548903"/>
          </a:xfrm>
          <a:prstGeom prst="rect">
            <a:avLst/>
          </a:prstGeom>
        </p:spPr>
      </p:pic>
    </p:spTree>
    <p:extLst>
      <p:ext uri="{BB962C8B-B14F-4D97-AF65-F5344CB8AC3E}">
        <p14:creationId xmlns:p14="http://schemas.microsoft.com/office/powerpoint/2010/main" val="2553946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864</Words>
  <Application>Microsoft Office PowerPoint</Application>
  <PresentationFormat>On-screen Show (4:3)</PresentationFormat>
  <Paragraphs>155</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vt:lpstr>
      <vt:lpstr>Calibri</vt:lpstr>
      <vt:lpstr>Calibri Light</vt:lpstr>
      <vt:lpstr>Gill Sans</vt:lpstr>
      <vt:lpstr>Verdana</vt:lpstr>
      <vt:lpstr>Office Theme</vt:lpstr>
      <vt:lpstr>Delayed Sleep Phase Syndrome  and CRY1 gene</vt:lpstr>
      <vt:lpstr>What is Delayed Sleep Phase Disorder (DSPS)?</vt:lpstr>
      <vt:lpstr>What are the signs of DSPS?</vt:lpstr>
      <vt:lpstr>What is the Circadian Clock?</vt:lpstr>
      <vt:lpstr>CRY1 gene is associated with DSPS</vt:lpstr>
      <vt:lpstr>CRY1 is well conserved among species</vt:lpstr>
      <vt:lpstr>CRY1 is conserved in species</vt:lpstr>
      <vt:lpstr>How to study CRY1?</vt:lpstr>
      <vt:lpstr>Gap in Knowledge</vt:lpstr>
      <vt:lpstr>What is my primary goal?</vt:lpstr>
      <vt:lpstr>Aim 1</vt:lpstr>
      <vt:lpstr>Aim 1</vt:lpstr>
      <vt:lpstr>Aim 1</vt:lpstr>
      <vt:lpstr>Aim 2</vt:lpstr>
      <vt:lpstr>Aim 2</vt:lpstr>
      <vt:lpstr>Aim 2</vt:lpstr>
      <vt:lpstr>Aim 3</vt:lpstr>
      <vt:lpstr>Aim 3</vt:lpstr>
      <vt:lpstr>Aim 3</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Delayed Sleep Phase Syndrome  and CRY1 gene</dc:title>
  <dc:creator>Sara Acosta</dc:creator>
  <cp:lastModifiedBy>Sara Acosta</cp:lastModifiedBy>
  <cp:revision>2</cp:revision>
  <dcterms:created xsi:type="dcterms:W3CDTF">2019-04-30T02:18:44Z</dcterms:created>
  <dcterms:modified xsi:type="dcterms:W3CDTF">2019-05-08T01:15:46Z</dcterms:modified>
</cp:coreProperties>
</file>